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8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1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08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95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4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71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16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669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00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4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4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4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2380913" y="2678008"/>
            <a:ext cx="7430175" cy="13248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414"/>
              </a:lnSpc>
            </a:pPr>
            <a:r>
              <a:rPr lang="en-US" sz="3867">
                <a:solidFill>
                  <a:srgbClr val="77838D"/>
                </a:solidFill>
                <a:latin typeface="Poppins Bold"/>
              </a:rPr>
              <a:t>HIPÓTESES A SEREM TESTADAS</a:t>
            </a:r>
          </a:p>
        </p:txBody>
      </p:sp>
      <p:grpSp>
        <p:nvGrpSpPr>
          <p:cNvPr id="4" name="Group 4"/>
          <p:cNvGrpSpPr/>
          <p:nvPr/>
        </p:nvGrpSpPr>
        <p:grpSpPr>
          <a:xfrm rot="3519606">
            <a:off x="9051534" y="6457338"/>
            <a:ext cx="2879283" cy="2879283"/>
            <a:chOff x="0" y="0"/>
            <a:chExt cx="1913890" cy="191389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004AAD"/>
            </a:solidFill>
          </p:spPr>
        </p:sp>
      </p:grpSp>
      <p:grpSp>
        <p:nvGrpSpPr>
          <p:cNvPr id="6" name="Group 6"/>
          <p:cNvGrpSpPr/>
          <p:nvPr/>
        </p:nvGrpSpPr>
        <p:grpSpPr>
          <a:xfrm rot="8937541">
            <a:off x="9171381" y="6697274"/>
            <a:ext cx="2566538" cy="2566538"/>
            <a:chOff x="0" y="0"/>
            <a:chExt cx="1913890" cy="191389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0" y="1913890"/>
                  </a:lnTo>
                  <a:lnTo>
                    <a:pt x="1913890" y="1913890"/>
                  </a:lnTo>
                  <a:lnTo>
                    <a:pt x="1913890" y="0"/>
                  </a:lnTo>
                  <a:lnTo>
                    <a:pt x="0" y="0"/>
                  </a:lnTo>
                  <a:close/>
                  <a:moveTo>
                    <a:pt x="1852930" y="1852930"/>
                  </a:moveTo>
                  <a:lnTo>
                    <a:pt x="59690" y="1852930"/>
                  </a:lnTo>
                  <a:lnTo>
                    <a:pt x="59690" y="59690"/>
                  </a:lnTo>
                  <a:lnTo>
                    <a:pt x="1852930" y="59690"/>
                  </a:lnTo>
                  <a:lnTo>
                    <a:pt x="1852930" y="185293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8" name="Group 8"/>
          <p:cNvGrpSpPr/>
          <p:nvPr/>
        </p:nvGrpSpPr>
        <p:grpSpPr>
          <a:xfrm rot="3519606">
            <a:off x="7588914" y="6643022"/>
            <a:ext cx="3139801" cy="3139801"/>
            <a:chOff x="0" y="0"/>
            <a:chExt cx="1913890" cy="191389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000000">
                <a:alpha val="29804"/>
              </a:srgbClr>
            </a:solidFill>
          </p:spPr>
        </p:sp>
      </p:grpSp>
      <p:grpSp>
        <p:nvGrpSpPr>
          <p:cNvPr id="10" name="Group 10"/>
          <p:cNvGrpSpPr/>
          <p:nvPr/>
        </p:nvGrpSpPr>
        <p:grpSpPr>
          <a:xfrm rot="3519606">
            <a:off x="7574634" y="6701776"/>
            <a:ext cx="3139801" cy="3139801"/>
            <a:chOff x="0" y="0"/>
            <a:chExt cx="1913890" cy="191389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1913890" y="0"/>
                  </a:lnTo>
                  <a:lnTo>
                    <a:pt x="1913890" y="1913890"/>
                  </a:lnTo>
                  <a:lnTo>
                    <a:pt x="0" y="191389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12" name="Group 12"/>
          <p:cNvGrpSpPr/>
          <p:nvPr/>
        </p:nvGrpSpPr>
        <p:grpSpPr>
          <a:xfrm rot="8922360">
            <a:off x="7745155" y="6872297"/>
            <a:ext cx="2798759" cy="2798759"/>
            <a:chOff x="0" y="0"/>
            <a:chExt cx="1913890" cy="191389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913890" cy="1913890"/>
            </a:xfrm>
            <a:custGeom>
              <a:avLst/>
              <a:gdLst/>
              <a:ahLst/>
              <a:cxnLst/>
              <a:rect l="l" t="t" r="r" b="b"/>
              <a:pathLst>
                <a:path w="1913890" h="1913890">
                  <a:moveTo>
                    <a:pt x="0" y="0"/>
                  </a:moveTo>
                  <a:lnTo>
                    <a:pt x="0" y="1913890"/>
                  </a:lnTo>
                  <a:lnTo>
                    <a:pt x="1913890" y="1913890"/>
                  </a:lnTo>
                  <a:lnTo>
                    <a:pt x="1913890" y="0"/>
                  </a:lnTo>
                  <a:lnTo>
                    <a:pt x="0" y="0"/>
                  </a:lnTo>
                  <a:close/>
                  <a:moveTo>
                    <a:pt x="1852930" y="1852930"/>
                  </a:moveTo>
                  <a:lnTo>
                    <a:pt x="59690" y="1852930"/>
                  </a:lnTo>
                  <a:lnTo>
                    <a:pt x="59690" y="59690"/>
                  </a:lnTo>
                  <a:lnTo>
                    <a:pt x="1852930" y="59690"/>
                  </a:lnTo>
                  <a:lnTo>
                    <a:pt x="1852930" y="1852930"/>
                  </a:lnTo>
                  <a:close/>
                </a:path>
              </a:pathLst>
            </a:custGeom>
            <a:solidFill>
              <a:srgbClr val="004AAD"/>
            </a:solidFill>
          </p:spPr>
        </p:sp>
      </p:grpSp>
      <p:sp>
        <p:nvSpPr>
          <p:cNvPr id="14" name="TextBox 14"/>
          <p:cNvSpPr txBox="1"/>
          <p:nvPr/>
        </p:nvSpPr>
        <p:spPr>
          <a:xfrm>
            <a:off x="685800" y="347444"/>
            <a:ext cx="9387018" cy="16265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4294"/>
              </a:lnSpc>
            </a:pPr>
            <a:r>
              <a:rPr lang="en-US" sz="3067">
                <a:solidFill>
                  <a:srgbClr val="004AAD"/>
                </a:solidFill>
                <a:latin typeface="Poppins ExtraBold"/>
              </a:rPr>
              <a:t>ANEXO</a:t>
            </a:r>
          </a:p>
          <a:p>
            <a:pPr defTabSz="609630">
              <a:lnSpc>
                <a:spcPts val="4294"/>
              </a:lnSpc>
            </a:pPr>
            <a:r>
              <a:rPr lang="en-US" sz="3067" dirty="0">
                <a:solidFill>
                  <a:srgbClr val="004AAD"/>
                </a:solidFill>
                <a:latin typeface="Poppins ExtraBold"/>
              </a:rPr>
              <a:t>POTENCIAL REDUÇÃO DA ARRECADAÇÃO DE RECEITA TRIBUTÁRIA -  2022, 2023 E 2024</a:t>
            </a:r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2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77335" y="5569260"/>
            <a:ext cx="974653" cy="1218580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4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-2164662" y="1688334"/>
            <a:ext cx="2695294" cy="269529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85800" y="347444"/>
            <a:ext cx="8567437" cy="1075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4294"/>
              </a:lnSpc>
            </a:pPr>
            <a:r>
              <a:rPr lang="en-US" sz="3067">
                <a:solidFill>
                  <a:srgbClr val="004AAD"/>
                </a:solidFill>
                <a:latin typeface="Poppins ExtraBold"/>
              </a:rPr>
              <a:t>COMPARAÇÃO DAS ETIMATIVAS DE IMPACTOS</a:t>
            </a:r>
          </a:p>
        </p:txBody>
      </p:sp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795693" y="1889620"/>
          <a:ext cx="10790920" cy="4367123"/>
        </p:xfrm>
        <a:graphic>
          <a:graphicData uri="http://schemas.openxmlformats.org/drawingml/2006/table">
            <a:tbl>
              <a:tblPr/>
              <a:tblGrid>
                <a:gridCol w="2354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3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04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3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9728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IMPACTO (COMÉRCIO VAREJISTA + FABRICANTE DE SAÍDA VAREJISTA)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2022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2023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2024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IMPACTO TOTAL DOS ANOS (2022+2023+2024)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849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ESTADO DO RIO DE JANEIRO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R$ 372.523.135,08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R$ 476.311.552,37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$491.553.522,05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R$ 1.340.388.209,50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483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PETRÓPOLIS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R$ 8.546.001,86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R$ 9.127.931,43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R$ 9.420.025,24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R$ 27.093.958,53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650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PROPORÇÃO DE IMPACTOS ENTRE PETRÓPOLIS / ESTADO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2,29 %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1,92%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1,92%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2,02%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5"/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988733">
            <a:off x="-279723" y="5637781"/>
            <a:ext cx="1411851" cy="152857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85801" y="353794"/>
            <a:ext cx="9597043" cy="950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827"/>
              </a:lnSpc>
            </a:pPr>
            <a:r>
              <a:rPr lang="en-US" sz="2733">
                <a:solidFill>
                  <a:srgbClr val="004AAD"/>
                </a:solidFill>
                <a:latin typeface="Poppins ExtraBold"/>
              </a:rPr>
              <a:t>COMPARAÇÃO DO IMPACTO TRIBUTÁRIO DE PETRÓPOLIS SOBRE O IMPACTO TOTAL NO ESTADO </a:t>
            </a: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238561" y="2058883"/>
            <a:ext cx="5714879" cy="402173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 rot="2328316">
            <a:off x="37137" y="5679981"/>
            <a:ext cx="1131351" cy="1234609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2090890" y="1982763"/>
            <a:ext cx="2295343" cy="1441519"/>
            <a:chOff x="14121" y="-9391"/>
            <a:chExt cx="4590685" cy="2883039"/>
          </a:xfrm>
        </p:grpSpPr>
        <p:sp>
          <p:nvSpPr>
            <p:cNvPr id="8" name="TextBox 8"/>
            <p:cNvSpPr txBox="1"/>
            <p:nvPr/>
          </p:nvSpPr>
          <p:spPr>
            <a:xfrm>
              <a:off x="203421" y="244063"/>
              <a:ext cx="4239601" cy="23094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2333"/>
                </a:lnSpc>
              </a:pPr>
              <a:r>
                <a:rPr lang="en-US" sz="1666">
                  <a:solidFill>
                    <a:srgbClr val="004AAD"/>
                  </a:solidFill>
                  <a:latin typeface="Poppins Bold"/>
                </a:rPr>
                <a:t>ESTADO DO RIO DE JANEIRO</a:t>
              </a:r>
            </a:p>
            <a:p>
              <a:pPr algn="ctr" defTabSz="609630">
                <a:lnSpc>
                  <a:spcPts val="233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  <a:p>
              <a:pPr algn="ctr" defTabSz="609630">
                <a:lnSpc>
                  <a:spcPts val="2333"/>
                </a:lnSpc>
              </a:pPr>
              <a:r>
                <a:rPr lang="en-US" sz="1666">
                  <a:solidFill>
                    <a:srgbClr val="004AAD"/>
                  </a:solidFill>
                  <a:latin typeface="Poppins Bold"/>
                </a:rPr>
                <a:t>R$ 1.340.388.209,50</a:t>
              </a:r>
            </a:p>
          </p:txBody>
        </p:sp>
        <p:sp>
          <p:nvSpPr>
            <p:cNvPr id="9" name="AutoShape 9"/>
            <p:cNvSpPr/>
            <p:nvPr/>
          </p:nvSpPr>
          <p:spPr>
            <a:xfrm>
              <a:off x="28240" y="3094"/>
              <a:ext cx="4571859" cy="0"/>
            </a:xfrm>
            <a:prstGeom prst="line">
              <a:avLst/>
            </a:prstGeom>
            <a:ln w="12700" cap="flat">
              <a:solidFill>
                <a:srgbClr val="003882"/>
              </a:solidFill>
              <a:prstDash val="sysDash"/>
              <a:headEnd type="none" w="sm" len="sm"/>
              <a:tailEnd type="none" w="sm" len="sm"/>
            </a:ln>
          </p:spPr>
        </p:sp>
        <p:sp>
          <p:nvSpPr>
            <p:cNvPr id="10" name="AutoShape 10"/>
            <p:cNvSpPr/>
            <p:nvPr/>
          </p:nvSpPr>
          <p:spPr>
            <a:xfrm rot="4774">
              <a:off x="28238" y="2854671"/>
              <a:ext cx="4571864" cy="0"/>
            </a:xfrm>
            <a:prstGeom prst="line">
              <a:avLst/>
            </a:prstGeom>
            <a:ln w="12700" cap="flat">
              <a:solidFill>
                <a:srgbClr val="003882"/>
              </a:solidFill>
              <a:prstDash val="sysDash"/>
              <a:headEnd type="none" w="sm" len="sm"/>
              <a:tailEnd type="none" w="sm" len="sm"/>
            </a:ln>
          </p:spPr>
        </p:sp>
        <p:sp>
          <p:nvSpPr>
            <p:cNvPr id="11" name="AutoShape 11"/>
            <p:cNvSpPr/>
            <p:nvPr/>
          </p:nvSpPr>
          <p:spPr>
            <a:xfrm rot="-5411298">
              <a:off x="3172715" y="1422700"/>
              <a:ext cx="2864181" cy="0"/>
            </a:xfrm>
            <a:prstGeom prst="line">
              <a:avLst/>
            </a:prstGeom>
            <a:ln w="12700" cap="flat">
              <a:solidFill>
                <a:srgbClr val="003882"/>
              </a:solidFill>
              <a:prstDash val="sysDash"/>
              <a:headEnd type="none" w="sm" len="sm"/>
              <a:tailEnd type="none" w="sm" len="sm"/>
            </a:ln>
          </p:spPr>
        </p:sp>
        <p:sp>
          <p:nvSpPr>
            <p:cNvPr id="12" name="AutoShape 12"/>
            <p:cNvSpPr/>
            <p:nvPr/>
          </p:nvSpPr>
          <p:spPr>
            <a:xfrm rot="-5411298">
              <a:off x="-1417970" y="1441558"/>
              <a:ext cx="2864181" cy="0"/>
            </a:xfrm>
            <a:prstGeom prst="line">
              <a:avLst/>
            </a:prstGeom>
            <a:ln w="12700" cap="flat">
              <a:solidFill>
                <a:srgbClr val="003882"/>
              </a:solidFill>
              <a:prstDash val="sysDash"/>
              <a:headEnd type="none" w="sm" len="sm"/>
              <a:tailEnd type="none" w="sm" len="sm"/>
            </a:ln>
          </p:spPr>
        </p:sp>
      </p:grpSp>
      <p:sp>
        <p:nvSpPr>
          <p:cNvPr id="13" name="AutoShape 13"/>
          <p:cNvSpPr/>
          <p:nvPr/>
        </p:nvSpPr>
        <p:spPr>
          <a:xfrm>
            <a:off x="7990564" y="6711755"/>
            <a:ext cx="2285929" cy="0"/>
          </a:xfrm>
          <a:prstGeom prst="line">
            <a:avLst/>
          </a:prstGeom>
          <a:ln w="9525" cap="flat">
            <a:solidFill>
              <a:srgbClr val="003882"/>
            </a:solidFill>
            <a:prstDash val="sysDash"/>
            <a:headEnd type="none" w="sm" len="sm"/>
            <a:tailEnd type="none" w="sm" len="sm"/>
          </a:ln>
        </p:spPr>
      </p:sp>
      <p:grpSp>
        <p:nvGrpSpPr>
          <p:cNvPr id="14" name="Group 14"/>
          <p:cNvGrpSpPr/>
          <p:nvPr/>
        </p:nvGrpSpPr>
        <p:grpSpPr>
          <a:xfrm>
            <a:off x="5714115" y="5144730"/>
            <a:ext cx="4565555" cy="1570200"/>
            <a:chOff x="-188481" y="929502"/>
            <a:chExt cx="9131110" cy="3140399"/>
          </a:xfrm>
        </p:grpSpPr>
        <p:sp>
          <p:nvSpPr>
            <p:cNvPr id="15" name="TextBox 15"/>
            <p:cNvSpPr txBox="1"/>
            <p:nvPr/>
          </p:nvSpPr>
          <p:spPr>
            <a:xfrm>
              <a:off x="4619673" y="2015080"/>
              <a:ext cx="4061354" cy="17368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2333"/>
                </a:lnSpc>
              </a:pPr>
              <a:r>
                <a:rPr lang="en-US" sz="1666">
                  <a:solidFill>
                    <a:srgbClr val="004AAD"/>
                  </a:solidFill>
                  <a:latin typeface="Poppins Bold"/>
                </a:rPr>
                <a:t>PETROPÓLIS (2%)</a:t>
              </a:r>
            </a:p>
            <a:p>
              <a:pPr algn="ctr" defTabSz="609630">
                <a:lnSpc>
                  <a:spcPts val="233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  <a:p>
              <a:pPr algn="ctr" defTabSz="609630">
                <a:lnSpc>
                  <a:spcPts val="2333"/>
                </a:lnSpc>
              </a:pPr>
              <a:r>
                <a:rPr lang="en-US" sz="1666">
                  <a:solidFill>
                    <a:srgbClr val="004AAD"/>
                  </a:solidFill>
                  <a:latin typeface="Poppins Bold"/>
                </a:rPr>
                <a:t>R$</a:t>
              </a:r>
              <a:r>
                <a:rPr lang="en-US" sz="1666">
                  <a:solidFill>
                    <a:srgbClr val="004AAD"/>
                  </a:solidFill>
                  <a:latin typeface="Poppins"/>
                </a:rPr>
                <a:t> </a:t>
              </a:r>
              <a:r>
                <a:rPr lang="en-US" sz="1666">
                  <a:solidFill>
                    <a:srgbClr val="004AAD"/>
                  </a:solidFill>
                  <a:latin typeface="Poppins Bold"/>
                </a:rPr>
                <a:t>27.093.958,53</a:t>
              </a:r>
            </a:p>
          </p:txBody>
        </p:sp>
        <p:sp>
          <p:nvSpPr>
            <p:cNvPr id="16" name="AutoShape 16"/>
            <p:cNvSpPr/>
            <p:nvPr/>
          </p:nvSpPr>
          <p:spPr>
            <a:xfrm>
              <a:off x="4364419" y="1840449"/>
              <a:ext cx="4571859" cy="0"/>
            </a:xfrm>
            <a:prstGeom prst="line">
              <a:avLst/>
            </a:prstGeom>
            <a:ln w="12700" cap="flat">
              <a:solidFill>
                <a:srgbClr val="003882"/>
              </a:solidFill>
              <a:prstDash val="sysDash"/>
              <a:headEnd type="none" w="sm" len="sm"/>
              <a:tailEnd type="none" w="sm" len="sm"/>
            </a:ln>
          </p:spPr>
        </p:sp>
        <p:sp>
          <p:nvSpPr>
            <p:cNvPr id="17" name="AutoShape 17"/>
            <p:cNvSpPr/>
            <p:nvPr/>
          </p:nvSpPr>
          <p:spPr>
            <a:xfrm rot="-5400000">
              <a:off x="7837437" y="2952010"/>
              <a:ext cx="2210383" cy="0"/>
            </a:xfrm>
            <a:prstGeom prst="line">
              <a:avLst/>
            </a:prstGeom>
            <a:ln w="12700" cap="flat">
              <a:solidFill>
                <a:srgbClr val="003882"/>
              </a:solidFill>
              <a:prstDash val="sysDash"/>
              <a:headEnd type="none" w="sm" len="sm"/>
              <a:tailEnd type="none" w="sm" len="sm"/>
            </a:ln>
          </p:spPr>
        </p:sp>
        <p:sp>
          <p:nvSpPr>
            <p:cNvPr id="18" name="AutoShape 18"/>
            <p:cNvSpPr/>
            <p:nvPr/>
          </p:nvSpPr>
          <p:spPr>
            <a:xfrm rot="-5400000">
              <a:off x="3252877" y="2964710"/>
              <a:ext cx="2210383" cy="0"/>
            </a:xfrm>
            <a:prstGeom prst="line">
              <a:avLst/>
            </a:prstGeom>
            <a:ln w="12700" cap="flat">
              <a:solidFill>
                <a:srgbClr val="003882"/>
              </a:solidFill>
              <a:prstDash val="sysDash"/>
              <a:headEnd type="none" w="sm" len="sm"/>
              <a:tailEnd type="none" w="sm" len="sm"/>
            </a:ln>
          </p:spPr>
        </p:sp>
        <p:sp>
          <p:nvSpPr>
            <p:cNvPr id="19" name="AutoShape 19"/>
            <p:cNvSpPr/>
            <p:nvPr/>
          </p:nvSpPr>
          <p:spPr>
            <a:xfrm rot="-9407442">
              <a:off x="-188481" y="929502"/>
              <a:ext cx="4719805" cy="0"/>
            </a:xfrm>
            <a:prstGeom prst="line">
              <a:avLst/>
            </a:prstGeom>
            <a:ln w="12700" cap="flat">
              <a:solidFill>
                <a:srgbClr val="003882"/>
              </a:solidFill>
              <a:prstDash val="sysDash"/>
              <a:headEnd type="none" w="sm" len="sm"/>
              <a:tailEnd type="none" w="sm" len="sm"/>
            </a:ln>
          </p:spPr>
        </p:sp>
      </p:grpSp>
      <p:pic>
        <p:nvPicPr>
          <p:cNvPr id="20" name="Picture 20"/>
          <p:cNvPicPr>
            <a:picLocks noChangeAspect="1"/>
          </p:cNvPicPr>
          <p:nvPr/>
        </p:nvPicPr>
        <p:blipFill>
          <a:blip r:embed="rId7" cstate="print">
            <a:alphaModFix amt="37000"/>
          </a:blip>
          <a:srcRect/>
          <a:stretch>
            <a:fillRect/>
          </a:stretch>
        </p:blipFill>
        <p:spPr>
          <a:xfrm>
            <a:off x="5612039" y="4472757"/>
            <a:ext cx="392631" cy="41444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85801" y="353794"/>
            <a:ext cx="9597043" cy="950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827"/>
              </a:lnSpc>
            </a:pPr>
            <a:r>
              <a:rPr lang="en-US" sz="2733">
                <a:solidFill>
                  <a:srgbClr val="004AAD"/>
                </a:solidFill>
                <a:latin typeface="Poppins ExtraBold"/>
              </a:rPr>
              <a:t>COMPARAÇÃO DO IMPACTO TRIBUTÁRIO DE PETRÓPOLIS SOBRE O IMPACTO TOTAL NO ESTADO 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374036" y="2269264"/>
            <a:ext cx="11338231" cy="3696013"/>
            <a:chOff x="0" y="-57151"/>
            <a:chExt cx="22676461" cy="7392025"/>
          </a:xfrm>
        </p:grpSpPr>
        <p:sp>
          <p:nvSpPr>
            <p:cNvPr id="5" name="TextBox 5"/>
            <p:cNvSpPr txBox="1"/>
            <p:nvPr/>
          </p:nvSpPr>
          <p:spPr>
            <a:xfrm>
              <a:off x="9857410" y="-57151"/>
              <a:ext cx="2325500" cy="103169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PETRÓPOLIS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12815877" y="-57149"/>
              <a:ext cx="5343640" cy="103169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ESTADO DO RIO DE JANEIRO</a:t>
              </a:r>
            </a:p>
          </p:txBody>
        </p:sp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7274890" y="713656"/>
              <a:ext cx="13593737" cy="5991399"/>
              <a:chOff x="0" y="0"/>
              <a:chExt cx="16364842" cy="7212756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2804170" y="-658168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787E8B"/>
              </a:solidFill>
            </p:spPr>
          </p:sp>
          <p:sp>
            <p:nvSpPr>
              <p:cNvPr id="9" name="Freeform 9"/>
              <p:cNvSpPr/>
              <p:nvPr/>
            </p:nvSpPr>
            <p:spPr>
              <a:xfrm>
                <a:off x="6365726" y="-658168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004AAD"/>
              </a:solidFill>
            </p:spPr>
          </p:sp>
        </p:grpSp>
        <p:grpSp>
          <p:nvGrpSpPr>
            <p:cNvPr id="10" name="Group 10"/>
            <p:cNvGrpSpPr>
              <a:grpSpLocks noChangeAspect="1"/>
            </p:cNvGrpSpPr>
            <p:nvPr/>
          </p:nvGrpSpPr>
          <p:grpSpPr>
            <a:xfrm>
              <a:off x="7274890" y="713656"/>
              <a:ext cx="13593737" cy="5991399"/>
              <a:chOff x="0" y="0"/>
              <a:chExt cx="16364842" cy="7212756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-6350" y="0"/>
                <a:ext cx="16377543" cy="7212756"/>
              </a:xfrm>
              <a:custGeom>
                <a:avLst/>
                <a:gdLst/>
                <a:ahLst/>
                <a:cxnLst/>
                <a:rect l="l" t="t" r="r" b="b"/>
                <a:pathLst>
                  <a:path w="16377543" h="7212756">
                    <a:moveTo>
                      <a:pt x="0" y="0"/>
                    </a:moveTo>
                    <a:lnTo>
                      <a:pt x="12700" y="0"/>
                    </a:lnTo>
                    <a:lnTo>
                      <a:pt x="12700" y="7212756"/>
                    </a:lnTo>
                    <a:lnTo>
                      <a:pt x="0" y="7212756"/>
                    </a:lnTo>
                    <a:close/>
                    <a:moveTo>
                      <a:pt x="5454948" y="0"/>
                    </a:moveTo>
                    <a:lnTo>
                      <a:pt x="5467648" y="0"/>
                    </a:lnTo>
                    <a:lnTo>
                      <a:pt x="5467648" y="7212756"/>
                    </a:lnTo>
                    <a:lnTo>
                      <a:pt x="5454948" y="7212756"/>
                    </a:lnTo>
                    <a:close/>
                    <a:moveTo>
                      <a:pt x="10909895" y="0"/>
                    </a:moveTo>
                    <a:lnTo>
                      <a:pt x="10922595" y="0"/>
                    </a:lnTo>
                    <a:lnTo>
                      <a:pt x="10922595" y="7212756"/>
                    </a:lnTo>
                    <a:lnTo>
                      <a:pt x="10909895" y="7212756"/>
                    </a:lnTo>
                    <a:close/>
                    <a:moveTo>
                      <a:pt x="16364843" y="0"/>
                    </a:moveTo>
                    <a:lnTo>
                      <a:pt x="16377543" y="0"/>
                    </a:lnTo>
                    <a:lnTo>
                      <a:pt x="16377543" y="7212756"/>
                    </a:lnTo>
                    <a:lnTo>
                      <a:pt x="16364843" y="7212756"/>
                    </a:lnTo>
                    <a:close/>
                  </a:path>
                </a:pathLst>
              </a:custGeom>
              <a:solidFill>
                <a:srgbClr val="000000">
                  <a:alpha val="24706"/>
                </a:srgbClr>
              </a:solidFill>
            </p:spPr>
          </p:sp>
        </p:grpSp>
        <p:sp>
          <p:nvSpPr>
            <p:cNvPr id="12" name="TextBox 12"/>
            <p:cNvSpPr txBox="1"/>
            <p:nvPr/>
          </p:nvSpPr>
          <p:spPr>
            <a:xfrm>
              <a:off x="7148464" y="6841790"/>
              <a:ext cx="252860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0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0125804" y="6841790"/>
              <a:ext cx="3360668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500.000.000.000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14529135" y="6841790"/>
              <a:ext cx="3616492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1.000.000.000.000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19060793" y="6841790"/>
              <a:ext cx="3615668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1.500.000.000.000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2642808" y="1349947"/>
              <a:ext cx="4438196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COMÉRCIO VAREJISTA 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3421973"/>
              <a:ext cx="7081004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FABRICANTE COM SAÍDA VAREJISTA 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3840832" y="5493996"/>
              <a:ext cx="3240172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IMPACTO TOTAL </a:t>
              </a:r>
            </a:p>
          </p:txBody>
        </p:sp>
        <p:grpSp>
          <p:nvGrpSpPr>
            <p:cNvPr id="19" name="Group 19"/>
            <p:cNvGrpSpPr>
              <a:grpSpLocks noChangeAspect="1"/>
            </p:cNvGrpSpPr>
            <p:nvPr/>
          </p:nvGrpSpPr>
          <p:grpSpPr>
            <a:xfrm>
              <a:off x="7274890" y="713656"/>
              <a:ext cx="13593737" cy="5991399"/>
              <a:chOff x="0" y="0"/>
              <a:chExt cx="16364842" cy="7212756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28925" cy="1099267"/>
              </a:xfrm>
              <a:custGeom>
                <a:avLst/>
                <a:gdLst/>
                <a:ahLst/>
                <a:cxnLst/>
                <a:rect l="l" t="t" r="r" b="b"/>
                <a:pathLst>
                  <a:path w="28925" h="1099267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ubicBezTo>
                      <a:pt x="9848" y="0"/>
                      <a:pt x="19625" y="1654"/>
                      <a:pt x="28925" y="4893"/>
                    </a:cubicBezTo>
                    <a:lnTo>
                      <a:pt x="28925" y="1094374"/>
                    </a:lnTo>
                    <a:cubicBezTo>
                      <a:pt x="19625" y="1097613"/>
                      <a:pt x="9848" y="1099267"/>
                      <a:pt x="0" y="1099267"/>
                    </a:cubicBezTo>
                    <a:lnTo>
                      <a:pt x="0" y="1099267"/>
                    </a:lnTo>
                    <a:close/>
                  </a:path>
                </a:pathLst>
              </a:custGeom>
              <a:solidFill>
                <a:srgbClr val="787E8B"/>
              </a:solidFill>
            </p:spPr>
          </p:sp>
          <p:sp>
            <p:nvSpPr>
              <p:cNvPr id="21" name="Freeform 21"/>
              <p:cNvSpPr/>
              <p:nvPr/>
            </p:nvSpPr>
            <p:spPr>
              <a:xfrm>
                <a:off x="0" y="2494412"/>
                <a:ext cx="684" cy="1099266"/>
              </a:xfrm>
              <a:custGeom>
                <a:avLst/>
                <a:gdLst/>
                <a:ahLst/>
                <a:cxnLst/>
                <a:rect l="l" t="t" r="r" b="b"/>
                <a:pathLst>
                  <a:path w="684" h="1099266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ubicBezTo>
                      <a:pt x="228" y="0"/>
                      <a:pt x="456" y="0"/>
                      <a:pt x="684" y="2"/>
                    </a:cubicBezTo>
                    <a:lnTo>
                      <a:pt x="684" y="1099263"/>
                    </a:lnTo>
                    <a:cubicBezTo>
                      <a:pt x="456" y="1099265"/>
                      <a:pt x="228" y="1099266"/>
                      <a:pt x="0" y="1099266"/>
                    </a:cubicBezTo>
                    <a:lnTo>
                      <a:pt x="0" y="1099266"/>
                    </a:lnTo>
                    <a:close/>
                  </a:path>
                </a:pathLst>
              </a:custGeom>
              <a:solidFill>
                <a:srgbClr val="787E8B"/>
              </a:solidFill>
            </p:spPr>
          </p:sp>
          <p:sp>
            <p:nvSpPr>
              <p:cNvPr id="22" name="Freeform 22"/>
              <p:cNvSpPr/>
              <p:nvPr/>
            </p:nvSpPr>
            <p:spPr>
              <a:xfrm>
                <a:off x="0" y="4988823"/>
                <a:ext cx="29571" cy="1099267"/>
              </a:xfrm>
              <a:custGeom>
                <a:avLst/>
                <a:gdLst/>
                <a:ahLst/>
                <a:cxnLst/>
                <a:rect l="l" t="t" r="r" b="b"/>
                <a:pathLst>
                  <a:path w="29571" h="1099267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ubicBezTo>
                      <a:pt x="10078" y="0"/>
                      <a:pt x="20080" y="1732"/>
                      <a:pt x="29571" y="5121"/>
                    </a:cubicBezTo>
                    <a:lnTo>
                      <a:pt x="29571" y="1094146"/>
                    </a:lnTo>
                    <a:cubicBezTo>
                      <a:pt x="20080" y="1097534"/>
                      <a:pt x="10078" y="1099266"/>
                      <a:pt x="0" y="1099266"/>
                    </a:cubicBezTo>
                    <a:lnTo>
                      <a:pt x="0" y="1099266"/>
                    </a:lnTo>
                    <a:close/>
                  </a:path>
                </a:pathLst>
              </a:custGeom>
              <a:solidFill>
                <a:srgbClr val="787E8B"/>
              </a:solidFill>
            </p:spPr>
          </p:sp>
          <p:sp>
            <p:nvSpPr>
              <p:cNvPr id="23" name="Freeform 23"/>
              <p:cNvSpPr/>
              <p:nvPr/>
            </p:nvSpPr>
            <p:spPr>
              <a:xfrm>
                <a:off x="0" y="1124666"/>
                <a:ext cx="13328162" cy="1099267"/>
              </a:xfrm>
              <a:custGeom>
                <a:avLst/>
                <a:gdLst/>
                <a:ahLst/>
                <a:cxnLst/>
                <a:rect l="l" t="t" r="r" b="b"/>
                <a:pathLst>
                  <a:path w="13328162" h="1099267">
                    <a:moveTo>
                      <a:pt x="0" y="1"/>
                    </a:moveTo>
                    <a:lnTo>
                      <a:pt x="13240220" y="1"/>
                    </a:lnTo>
                    <a:cubicBezTo>
                      <a:pt x="13263544" y="0"/>
                      <a:pt x="13285912" y="9266"/>
                      <a:pt x="13302404" y="25758"/>
                    </a:cubicBezTo>
                    <a:cubicBezTo>
                      <a:pt x="13318897" y="42250"/>
                      <a:pt x="13328162" y="64618"/>
                      <a:pt x="13328162" y="87942"/>
                    </a:cubicBezTo>
                    <a:lnTo>
                      <a:pt x="13328162" y="1011326"/>
                    </a:lnTo>
                    <a:cubicBezTo>
                      <a:pt x="13328162" y="1034649"/>
                      <a:pt x="13318897" y="1057018"/>
                      <a:pt x="13302404" y="1073510"/>
                    </a:cubicBezTo>
                    <a:cubicBezTo>
                      <a:pt x="13285912" y="1090002"/>
                      <a:pt x="13263544" y="1099267"/>
                      <a:pt x="13240220" y="1099267"/>
                    </a:cubicBezTo>
                    <a:lnTo>
                      <a:pt x="0" y="1099267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</p:sp>
          <p:sp>
            <p:nvSpPr>
              <p:cNvPr id="24" name="Freeform 24"/>
              <p:cNvSpPr/>
              <p:nvPr/>
            </p:nvSpPr>
            <p:spPr>
              <a:xfrm>
                <a:off x="0" y="3619078"/>
                <a:ext cx="1321210" cy="1099267"/>
              </a:xfrm>
              <a:custGeom>
                <a:avLst/>
                <a:gdLst/>
                <a:ahLst/>
                <a:cxnLst/>
                <a:rect l="l" t="t" r="r" b="b"/>
                <a:pathLst>
                  <a:path w="1321210" h="1099267">
                    <a:moveTo>
                      <a:pt x="0" y="0"/>
                    </a:moveTo>
                    <a:lnTo>
                      <a:pt x="1233269" y="0"/>
                    </a:lnTo>
                    <a:cubicBezTo>
                      <a:pt x="1281837" y="0"/>
                      <a:pt x="1321210" y="39372"/>
                      <a:pt x="1321210" y="87941"/>
                    </a:cubicBezTo>
                    <a:lnTo>
                      <a:pt x="1321210" y="1011325"/>
                    </a:lnTo>
                    <a:cubicBezTo>
                      <a:pt x="1321210" y="1034648"/>
                      <a:pt x="1311945" y="1057017"/>
                      <a:pt x="1295453" y="1073509"/>
                    </a:cubicBezTo>
                    <a:cubicBezTo>
                      <a:pt x="1278960" y="1090001"/>
                      <a:pt x="1256592" y="1099267"/>
                      <a:pt x="1233269" y="1099267"/>
                    </a:cubicBezTo>
                    <a:lnTo>
                      <a:pt x="0" y="1099267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</p:sp>
          <p:sp>
            <p:nvSpPr>
              <p:cNvPr id="25" name="Freeform 25"/>
              <p:cNvSpPr/>
              <p:nvPr/>
            </p:nvSpPr>
            <p:spPr>
              <a:xfrm>
                <a:off x="0" y="6113489"/>
                <a:ext cx="14629845" cy="1099267"/>
              </a:xfrm>
              <a:custGeom>
                <a:avLst/>
                <a:gdLst/>
                <a:ahLst/>
                <a:cxnLst/>
                <a:rect l="l" t="t" r="r" b="b"/>
                <a:pathLst>
                  <a:path w="14629845" h="1099267">
                    <a:moveTo>
                      <a:pt x="0" y="0"/>
                    </a:moveTo>
                    <a:lnTo>
                      <a:pt x="14541903" y="0"/>
                    </a:lnTo>
                    <a:cubicBezTo>
                      <a:pt x="14565227" y="0"/>
                      <a:pt x="14587595" y="9265"/>
                      <a:pt x="14604087" y="25758"/>
                    </a:cubicBezTo>
                    <a:cubicBezTo>
                      <a:pt x="14620580" y="42250"/>
                      <a:pt x="14629845" y="64618"/>
                      <a:pt x="14629845" y="87942"/>
                    </a:cubicBezTo>
                    <a:lnTo>
                      <a:pt x="14629845" y="1011326"/>
                    </a:lnTo>
                    <a:cubicBezTo>
                      <a:pt x="14629845" y="1034649"/>
                      <a:pt x="14620579" y="1057018"/>
                      <a:pt x="14604087" y="1073510"/>
                    </a:cubicBezTo>
                    <a:cubicBezTo>
                      <a:pt x="14587595" y="1090002"/>
                      <a:pt x="14565227" y="1099267"/>
                      <a:pt x="14541903" y="1099267"/>
                    </a:cubicBezTo>
                    <a:lnTo>
                      <a:pt x="0" y="1099267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</p:sp>
        </p:grpSp>
      </p:grpSp>
      <p:pic>
        <p:nvPicPr>
          <p:cNvPr id="26" name="Picture 26"/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  <p:pic>
        <p:nvPicPr>
          <p:cNvPr id="27" name="Picture 27"/>
          <p:cNvPicPr>
            <a:picLocks noChangeAspect="1"/>
          </p:cNvPicPr>
          <p:nvPr/>
        </p:nvPicPr>
        <p:blipFill>
          <a:blip r:embed="rId4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2328316">
            <a:off x="37137" y="5679981"/>
            <a:ext cx="1131351" cy="123460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85801" y="353794"/>
            <a:ext cx="9597043" cy="950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827"/>
              </a:lnSpc>
            </a:pPr>
            <a:r>
              <a:rPr lang="en-US" sz="2733">
                <a:solidFill>
                  <a:srgbClr val="004AAD"/>
                </a:solidFill>
                <a:latin typeface="Poppins ExtraBold"/>
              </a:rPr>
              <a:t>COMPARAÇÃO DO IMPACTO TRIBUTÁRIO DE PETRÓPOLIS SOBRE O IMPACTO TOTAL NO ESTADO 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180166" y="2269264"/>
            <a:ext cx="9831669" cy="3225025"/>
            <a:chOff x="0" y="-57150"/>
            <a:chExt cx="19663339" cy="6450049"/>
          </a:xfrm>
        </p:grpSpPr>
        <p:sp>
          <p:nvSpPr>
            <p:cNvPr id="5" name="TextBox 5"/>
            <p:cNvSpPr txBox="1"/>
            <p:nvPr/>
          </p:nvSpPr>
          <p:spPr>
            <a:xfrm>
              <a:off x="6430432" y="-57148"/>
              <a:ext cx="2325498" cy="103169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PETRÓPOLIS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9388900" y="-57150"/>
              <a:ext cx="5343636" cy="103169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ESTADO DO RIO DE JANEIRO</a:t>
              </a:r>
            </a:p>
          </p:txBody>
        </p:sp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3434058" y="713656"/>
              <a:ext cx="14421447" cy="5049425"/>
              <a:chOff x="0" y="0"/>
              <a:chExt cx="17361283" cy="6078758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3302390" y="-658168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9AA7B2"/>
              </a:solidFill>
            </p:spPr>
          </p:sp>
          <p:sp>
            <p:nvSpPr>
              <p:cNvPr id="9" name="Freeform 9"/>
              <p:cNvSpPr/>
              <p:nvPr/>
            </p:nvSpPr>
            <p:spPr>
              <a:xfrm>
                <a:off x="6863946" y="-658168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004AAD"/>
              </a:solidFill>
            </p:spPr>
          </p:sp>
        </p:grpSp>
        <p:grpSp>
          <p:nvGrpSpPr>
            <p:cNvPr id="10" name="Group 10"/>
            <p:cNvGrpSpPr>
              <a:grpSpLocks noChangeAspect="1"/>
            </p:cNvGrpSpPr>
            <p:nvPr/>
          </p:nvGrpSpPr>
          <p:grpSpPr>
            <a:xfrm>
              <a:off x="3434058" y="713656"/>
              <a:ext cx="14421447" cy="5049425"/>
              <a:chOff x="0" y="0"/>
              <a:chExt cx="17361283" cy="6078758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-6350" y="0"/>
                <a:ext cx="17373983" cy="6078758"/>
              </a:xfrm>
              <a:custGeom>
                <a:avLst/>
                <a:gdLst/>
                <a:ahLst/>
                <a:cxnLst/>
                <a:rect l="l" t="t" r="r" b="b"/>
                <a:pathLst>
                  <a:path w="17373983" h="6078758">
                    <a:moveTo>
                      <a:pt x="0" y="0"/>
                    </a:moveTo>
                    <a:lnTo>
                      <a:pt x="12700" y="0"/>
                    </a:lnTo>
                    <a:lnTo>
                      <a:pt x="12700" y="6078758"/>
                    </a:lnTo>
                    <a:lnTo>
                      <a:pt x="0" y="6078758"/>
                    </a:lnTo>
                    <a:close/>
                    <a:moveTo>
                      <a:pt x="5787094" y="0"/>
                    </a:moveTo>
                    <a:lnTo>
                      <a:pt x="5799794" y="0"/>
                    </a:lnTo>
                    <a:lnTo>
                      <a:pt x="5799794" y="6078758"/>
                    </a:lnTo>
                    <a:lnTo>
                      <a:pt x="5787094" y="6078758"/>
                    </a:lnTo>
                    <a:close/>
                    <a:moveTo>
                      <a:pt x="11574188" y="0"/>
                    </a:moveTo>
                    <a:lnTo>
                      <a:pt x="11586888" y="0"/>
                    </a:lnTo>
                    <a:lnTo>
                      <a:pt x="11586888" y="6078758"/>
                    </a:lnTo>
                    <a:lnTo>
                      <a:pt x="11574188" y="6078758"/>
                    </a:lnTo>
                    <a:close/>
                    <a:moveTo>
                      <a:pt x="17361283" y="0"/>
                    </a:moveTo>
                    <a:lnTo>
                      <a:pt x="17373983" y="0"/>
                    </a:lnTo>
                    <a:lnTo>
                      <a:pt x="17373983" y="6078758"/>
                    </a:lnTo>
                    <a:lnTo>
                      <a:pt x="17361283" y="6078758"/>
                    </a:lnTo>
                    <a:close/>
                  </a:path>
                </a:pathLst>
              </a:custGeom>
              <a:solidFill>
                <a:srgbClr val="000000">
                  <a:alpha val="24706"/>
                </a:srgbClr>
              </a:solidFill>
            </p:spPr>
          </p:sp>
        </p:grpSp>
        <p:sp>
          <p:nvSpPr>
            <p:cNvPr id="12" name="TextBox 12"/>
            <p:cNvSpPr txBox="1"/>
            <p:nvPr/>
          </p:nvSpPr>
          <p:spPr>
            <a:xfrm>
              <a:off x="3307628" y="5899815"/>
              <a:ext cx="252856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0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6560872" y="5899815"/>
              <a:ext cx="3360664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500.000.000.000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11240111" y="5899815"/>
              <a:ext cx="3616490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1.000.000.000.000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16047673" y="5899815"/>
              <a:ext cx="3615666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1.500.000.000.000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2950986"/>
              <a:ext cx="3240172" cy="4930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 defTabSz="609630">
                <a:lnSpc>
                  <a:spcPts val="2137"/>
                </a:lnSpc>
              </a:pPr>
              <a:r>
                <a:rPr lang="en-US" sz="1526">
                  <a:solidFill>
                    <a:srgbClr val="000000"/>
                  </a:solidFill>
                  <a:latin typeface="Poppins Bold Italics"/>
                </a:rPr>
                <a:t>IMPACTO TOTAL </a:t>
              </a:r>
            </a:p>
          </p:txBody>
        </p:sp>
        <p:grpSp>
          <p:nvGrpSpPr>
            <p:cNvPr id="17" name="Group 17"/>
            <p:cNvGrpSpPr>
              <a:grpSpLocks noChangeAspect="1"/>
            </p:cNvGrpSpPr>
            <p:nvPr/>
          </p:nvGrpSpPr>
          <p:grpSpPr>
            <a:xfrm>
              <a:off x="3434058" y="713656"/>
              <a:ext cx="14421447" cy="5049425"/>
              <a:chOff x="0" y="0"/>
              <a:chExt cx="17361283" cy="6078758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313719" cy="3045729"/>
              </a:xfrm>
              <a:custGeom>
                <a:avLst/>
                <a:gdLst/>
                <a:ahLst/>
                <a:cxnLst/>
                <a:rect l="l" t="t" r="r" b="b"/>
                <a:pathLst>
                  <a:path w="313719" h="3045729">
                    <a:moveTo>
                      <a:pt x="0" y="0"/>
                    </a:moveTo>
                    <a:lnTo>
                      <a:pt x="70569" y="0"/>
                    </a:lnTo>
                    <a:cubicBezTo>
                      <a:pt x="135056" y="0"/>
                      <a:pt x="196902" y="25618"/>
                      <a:pt x="242502" y="71217"/>
                    </a:cubicBezTo>
                    <a:cubicBezTo>
                      <a:pt x="288101" y="116817"/>
                      <a:pt x="313719" y="178663"/>
                      <a:pt x="313719" y="243150"/>
                    </a:cubicBezTo>
                    <a:lnTo>
                      <a:pt x="313719" y="2802579"/>
                    </a:lnTo>
                    <a:cubicBezTo>
                      <a:pt x="313719" y="2936867"/>
                      <a:pt x="204857" y="3045729"/>
                      <a:pt x="70569" y="3045729"/>
                    </a:cubicBezTo>
                    <a:lnTo>
                      <a:pt x="0" y="3045729"/>
                    </a:lnTo>
                    <a:close/>
                  </a:path>
                </a:pathLst>
              </a:custGeom>
              <a:solidFill>
                <a:srgbClr val="9AA7B2"/>
              </a:solidFill>
            </p:spPr>
          </p:sp>
          <p:sp>
            <p:nvSpPr>
              <p:cNvPr id="19" name="Freeform 19"/>
              <p:cNvSpPr/>
              <p:nvPr/>
            </p:nvSpPr>
            <p:spPr>
              <a:xfrm>
                <a:off x="0" y="3039379"/>
                <a:ext cx="15520256" cy="3045729"/>
              </a:xfrm>
              <a:custGeom>
                <a:avLst/>
                <a:gdLst/>
                <a:ahLst/>
                <a:cxnLst/>
                <a:rect l="l" t="t" r="r" b="b"/>
                <a:pathLst>
                  <a:path w="15520256" h="3045729">
                    <a:moveTo>
                      <a:pt x="0" y="0"/>
                    </a:moveTo>
                    <a:lnTo>
                      <a:pt x="15277105" y="0"/>
                    </a:lnTo>
                    <a:cubicBezTo>
                      <a:pt x="15341592" y="0"/>
                      <a:pt x="15403438" y="25617"/>
                      <a:pt x="15449038" y="71217"/>
                    </a:cubicBezTo>
                    <a:cubicBezTo>
                      <a:pt x="15494639" y="116817"/>
                      <a:pt x="15520256" y="178663"/>
                      <a:pt x="15520256" y="243150"/>
                    </a:cubicBezTo>
                    <a:lnTo>
                      <a:pt x="15520256" y="2802579"/>
                    </a:lnTo>
                    <a:cubicBezTo>
                      <a:pt x="15520256" y="2867067"/>
                      <a:pt x="15494639" y="2928913"/>
                      <a:pt x="15449038" y="2974512"/>
                    </a:cubicBezTo>
                    <a:cubicBezTo>
                      <a:pt x="15403438" y="3020112"/>
                      <a:pt x="15341592" y="3045729"/>
                      <a:pt x="15277105" y="3045729"/>
                    </a:cubicBezTo>
                    <a:lnTo>
                      <a:pt x="0" y="3045729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</p:sp>
        </p:grpSp>
      </p:grpSp>
      <p:sp>
        <p:nvSpPr>
          <p:cNvPr id="20" name="TextBox 20"/>
          <p:cNvSpPr txBox="1"/>
          <p:nvPr/>
        </p:nvSpPr>
        <p:spPr>
          <a:xfrm>
            <a:off x="3076011" y="3163147"/>
            <a:ext cx="1752167" cy="2546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2146"/>
              </a:lnSpc>
            </a:pPr>
            <a:r>
              <a:rPr lang="en-US" sz="1533">
                <a:solidFill>
                  <a:srgbClr val="000000"/>
                </a:solidFill>
                <a:latin typeface="Poppins Bold"/>
              </a:rPr>
              <a:t>R$</a:t>
            </a:r>
            <a:r>
              <a:rPr lang="en-US" sz="1533">
                <a:solidFill>
                  <a:srgbClr val="000000"/>
                </a:solidFill>
                <a:latin typeface="Poppins"/>
              </a:rPr>
              <a:t> </a:t>
            </a:r>
            <a:r>
              <a:rPr lang="en-US" sz="1533">
                <a:solidFill>
                  <a:srgbClr val="000000"/>
                </a:solidFill>
                <a:latin typeface="Poppins Bold"/>
              </a:rPr>
              <a:t>27.093.958,53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9408680" y="4393541"/>
            <a:ext cx="1963835" cy="2448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2053"/>
              </a:lnSpc>
            </a:pPr>
            <a:r>
              <a:rPr lang="en-US" sz="1466">
                <a:solidFill>
                  <a:srgbClr val="000000"/>
                </a:solidFill>
                <a:latin typeface="Poppins Bold"/>
              </a:rPr>
              <a:t>R$ 1.340.388.209,50</a:t>
            </a:r>
          </a:p>
        </p:txBody>
      </p:sp>
      <p:pic>
        <p:nvPicPr>
          <p:cNvPr id="22" name="Picture 22"/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  <p:pic>
        <p:nvPicPr>
          <p:cNvPr id="23" name="Picture 23"/>
          <p:cNvPicPr>
            <a:picLocks noChangeAspect="1"/>
          </p:cNvPicPr>
          <p:nvPr/>
        </p:nvPicPr>
        <p:blipFill>
          <a:blip r:embed="rId4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2328316">
            <a:off x="37137" y="5679981"/>
            <a:ext cx="1131351" cy="123460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85800" y="315693"/>
            <a:ext cx="7430175" cy="7062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5787"/>
              </a:lnSpc>
            </a:pPr>
            <a:r>
              <a:rPr lang="en-US" sz="4134" dirty="0">
                <a:solidFill>
                  <a:srgbClr val="004AAD"/>
                </a:solidFill>
                <a:latin typeface="Poppins ExtraBold"/>
              </a:rPr>
              <a:t>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535149" y="2380613"/>
            <a:ext cx="9885075" cy="39006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Poppins Bold"/>
              </a:rPr>
              <a:t>Art. 2º-</a:t>
            </a:r>
            <a:r>
              <a:rPr lang="en-US" sz="2000">
                <a:solidFill>
                  <a:srgbClr val="004AAD"/>
                </a:solidFill>
                <a:latin typeface="Poppins"/>
              </a:rPr>
              <a:t>Modifique-se o artigo 8º da Lei nº 6.331, de 10 de outubro de 2012, que passa a ter a seguinte redação:</a:t>
            </a: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  <a:p>
            <a:pPr algn="just" defTabSz="609630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Poppins Bold"/>
              </a:rPr>
              <a:t>Art. 8º- </a:t>
            </a:r>
            <a:r>
              <a:rPr lang="en-US" sz="2000">
                <a:solidFill>
                  <a:srgbClr val="004AAD"/>
                </a:solidFill>
                <a:latin typeface="Poppins"/>
              </a:rPr>
              <a:t>Os benefícios estabelecidos nesta Lei, no que couber, se estenderá ao estabelecimento fabricante que realizar operação de saída interna com consumidor final não contribuinte do imposto.</a:t>
            </a: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  <a:p>
            <a:pPr algn="just" defTabSz="609630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Poppins Bold"/>
              </a:rPr>
              <a:t>Parágrafo único-</a:t>
            </a:r>
            <a:r>
              <a:rPr lang="en-US" sz="2000">
                <a:solidFill>
                  <a:srgbClr val="004AAD"/>
                </a:solidFill>
                <a:latin typeface="Poppins"/>
              </a:rPr>
              <a:t>O benefício fiscal se estenderá ao comércio varejista quando tratar-se de mesma empresa e/ou grupo econômico de estabelecimentos definidos no artigo 1º desta Lei.</a:t>
            </a:r>
          </a:p>
          <a:p>
            <a:pPr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1940887">
            <a:off x="-180372" y="5528198"/>
            <a:ext cx="1412966" cy="1540729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1219432" y="1732021"/>
            <a:ext cx="6058761" cy="463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827"/>
              </a:lnSpc>
              <a:spcBef>
                <a:spcPct val="0"/>
              </a:spcBef>
            </a:pPr>
            <a:r>
              <a:rPr lang="en-US" sz="2733">
                <a:solidFill>
                  <a:srgbClr val="77838D"/>
                </a:solidFill>
                <a:latin typeface="Poppins ExtraBold"/>
              </a:rPr>
              <a:t>QUEM TERÁ DIREITO A FRUIÇÃO?</a:t>
            </a:r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4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/>
          </p:cNvPicPr>
          <p:nvPr/>
        </p:nvPicPr>
        <p:blipFill>
          <a:blip r:embed="rId2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1052805">
            <a:off x="-472277" y="5602362"/>
            <a:ext cx="2023785" cy="1534397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685800" y="315693"/>
            <a:ext cx="7827005" cy="7062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5787"/>
              </a:lnSpc>
            </a:pPr>
            <a:r>
              <a:rPr lang="en-US" sz="4134">
                <a:solidFill>
                  <a:srgbClr val="004AAD"/>
                </a:solidFill>
                <a:latin typeface="Poppins ExtraBold"/>
              </a:rPr>
              <a:t>PASSO A PASSO DA HIPÓTESE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154802" y="1663413"/>
            <a:ext cx="9882397" cy="6690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Poppins Bold"/>
              </a:rPr>
              <a:t>IMPACTO =</a:t>
            </a:r>
            <a:r>
              <a:rPr lang="en-US" sz="2000">
                <a:solidFill>
                  <a:srgbClr val="004AAD"/>
                </a:solidFill>
                <a:latin typeface="Arimo Bold"/>
              </a:rPr>
              <a:t> </a:t>
            </a:r>
            <a:r>
              <a:rPr lang="en-US" sz="2000">
                <a:solidFill>
                  <a:srgbClr val="004AAD"/>
                </a:solidFill>
                <a:latin typeface="Poppins Bold"/>
              </a:rPr>
              <a:t>ARRECADAÇÃO REAL - (FATURAMENTO X 2,5%) </a:t>
            </a:r>
          </a:p>
          <a:p>
            <a:pPr algn="ctr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54802" y="2254251"/>
            <a:ext cx="9882397" cy="4259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2800"/>
              </a:lnSpc>
            </a:pPr>
            <a:r>
              <a:rPr lang="en-US" sz="2000">
                <a:solidFill>
                  <a:srgbClr val="77838D"/>
                </a:solidFill>
                <a:latin typeface="Poppins Bold"/>
              </a:rPr>
              <a:t>Sendo que: </a:t>
            </a: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  <a:p>
            <a:pPr marL="431823" lvl="1" indent="-215911" algn="just" defTabSz="609630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04AAD"/>
                </a:solidFill>
                <a:latin typeface="Poppins"/>
              </a:rPr>
              <a:t>O cálculo de impacto adotou o último exercício financeiro como referência;</a:t>
            </a:r>
          </a:p>
          <a:p>
            <a:pPr marL="431823" lvl="1" indent="-215911" algn="just" defTabSz="609630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04AAD"/>
                </a:solidFill>
                <a:latin typeface="Poppins"/>
              </a:rPr>
              <a:t>Para este levantamento de grupo econômico foram consideradas apenas as empresas que possuem a mesma raiz de CNPJ. </a:t>
            </a:r>
          </a:p>
          <a:p>
            <a:pPr marL="431823" lvl="1" indent="-215911" algn="just" defTabSz="609630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04AAD"/>
                </a:solidFill>
                <a:latin typeface="Poppins"/>
              </a:rPr>
              <a:t>Trata-se de uma avaliação estimada, visando gerar um valor que reflita a ordem de grandeza do impacto do presente projeto de lei.</a:t>
            </a:r>
          </a:p>
          <a:p>
            <a:pPr marL="431823" lvl="1" indent="-215911" algn="just" defTabSz="609630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04AAD"/>
                </a:solidFill>
                <a:latin typeface="Poppins"/>
              </a:rPr>
              <a:t>Para projeção aos exercícios seguintes, adotou-se o IPCA projetado pelo Banco Central para a atualização dos valores. </a:t>
            </a: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4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685800" y="1860848"/>
          <a:ext cx="10871333" cy="3676649"/>
        </p:xfrm>
        <a:graphic>
          <a:graphicData uri="http://schemas.openxmlformats.org/drawingml/2006/table">
            <a:tbl>
              <a:tblPr/>
              <a:tblGrid>
                <a:gridCol w="2320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9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0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0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998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692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IMPACTO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2022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2023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2024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IMPACTO TOTAL DOS ANOS (2022+2023+2024)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228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COMÉRCIO VAREJISTA DE MESMA EMPRESA OU GRUPO ECONÔMICO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R$ 340.791.478,99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R$ 433.210.714,64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R$447.073.457,51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R$ 1.221.075.651,01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6811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FABRICANTE COM SAÍDA INTERNA VAREJISTA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R$ 31.731.656,09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R$ 43.100.837,73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R$44.480.064,54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R$ 119.312.558,36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62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IMPACTO TOTAL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R$ 372.523.135,08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R$ 476.311.552,37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R$491.553.522,05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R$ 1.340.388.209,50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4"/>
          <p:cNvSpPr txBox="1"/>
          <p:nvPr/>
        </p:nvSpPr>
        <p:spPr>
          <a:xfrm>
            <a:off x="685800" y="347444"/>
            <a:ext cx="7694387" cy="1075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4294"/>
              </a:lnSpc>
            </a:pPr>
            <a:r>
              <a:rPr lang="en-US" sz="3067">
                <a:solidFill>
                  <a:srgbClr val="004AAD"/>
                </a:solidFill>
                <a:latin typeface="Poppins ExtraBold"/>
              </a:rPr>
              <a:t>POTENCIAL REDUÇÃO DA ARRECADAÇÃO </a:t>
            </a: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  <p:grpSp>
        <p:nvGrpSpPr>
          <p:cNvPr id="6" name="Group 6"/>
          <p:cNvGrpSpPr/>
          <p:nvPr/>
        </p:nvGrpSpPr>
        <p:grpSpPr>
          <a:xfrm>
            <a:off x="2268292" y="5855483"/>
            <a:ext cx="717773" cy="633435"/>
            <a:chOff x="0" y="0"/>
            <a:chExt cx="1435546" cy="1266869"/>
          </a:xfrm>
        </p:grpSpPr>
        <p:pic>
          <p:nvPicPr>
            <p:cNvPr id="7" name="Picture 7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>
            <a:xfrm>
              <a:off x="0" y="0"/>
              <a:ext cx="1435546" cy="1266869"/>
            </a:xfrm>
            <a:prstGeom prst="rect">
              <a:avLst/>
            </a:prstGeom>
          </p:spPr>
        </p:pic>
        <p:sp>
          <p:nvSpPr>
            <p:cNvPr id="8" name="TextBox 8"/>
            <p:cNvSpPr txBox="1"/>
            <p:nvPr/>
          </p:nvSpPr>
          <p:spPr>
            <a:xfrm>
              <a:off x="279764" y="364196"/>
              <a:ext cx="876022" cy="4665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 defTabSz="609630">
                <a:lnSpc>
                  <a:spcPts val="1960"/>
                </a:lnSpc>
              </a:pPr>
              <a:r>
                <a:rPr lang="en-US" sz="1400">
                  <a:solidFill>
                    <a:srgbClr val="004AAD"/>
                  </a:solidFill>
                  <a:latin typeface="Poppins Bold"/>
                </a:rPr>
                <a:t>Obs: </a:t>
              </a: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3234328" y="5904230"/>
            <a:ext cx="7048517" cy="233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1960"/>
              </a:lnSpc>
            </a:pPr>
            <a:r>
              <a:rPr lang="en-US" sz="1400">
                <a:solidFill>
                  <a:srgbClr val="77838D"/>
                </a:solidFill>
                <a:latin typeface="Poppins Bold"/>
              </a:rPr>
              <a:t>Para o cálculo da estimativa de 2022, iniciou-se a contagem a partir do mês de maio</a:t>
            </a:r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 rot="988733">
            <a:off x="-279723" y="5637781"/>
            <a:ext cx="1411851" cy="152857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85800" y="347444"/>
            <a:ext cx="7694387" cy="1075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4294"/>
              </a:lnSpc>
            </a:pPr>
            <a:r>
              <a:rPr lang="en-US" sz="3067">
                <a:solidFill>
                  <a:srgbClr val="004AAD"/>
                </a:solidFill>
                <a:latin typeface="Poppins ExtraBold"/>
              </a:rPr>
              <a:t>POTENCIAL REDUÇÃO DA ARRECADAÇÃO 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259946" y="2131404"/>
            <a:ext cx="11672109" cy="3621191"/>
            <a:chOff x="0" y="-57150"/>
            <a:chExt cx="23344217" cy="7242384"/>
          </a:xfrm>
        </p:grpSpPr>
        <p:sp>
          <p:nvSpPr>
            <p:cNvPr id="5" name="TextBox 5"/>
            <p:cNvSpPr txBox="1"/>
            <p:nvPr/>
          </p:nvSpPr>
          <p:spPr>
            <a:xfrm>
              <a:off x="12190227" y="-57150"/>
              <a:ext cx="798464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2022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13621657" y="-57150"/>
              <a:ext cx="810004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2023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5064629" y="-57150"/>
              <a:ext cx="834234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2024</a:t>
              </a:r>
            </a:p>
          </p:txBody>
        </p:sp>
        <p:grpSp>
          <p:nvGrpSpPr>
            <p:cNvPr id="8" name="Group 8"/>
            <p:cNvGrpSpPr>
              <a:grpSpLocks noChangeAspect="1"/>
            </p:cNvGrpSpPr>
            <p:nvPr/>
          </p:nvGrpSpPr>
          <p:grpSpPr>
            <a:xfrm>
              <a:off x="6334629" y="649848"/>
              <a:ext cx="15546426" cy="5980671"/>
              <a:chOff x="0" y="0"/>
              <a:chExt cx="18715590" cy="719984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6744473" y="-619760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004AAD"/>
              </a:solidFill>
            </p:spPr>
          </p:sp>
          <p:sp>
            <p:nvSpPr>
              <p:cNvPr id="10" name="Freeform 10"/>
              <p:cNvSpPr/>
              <p:nvPr/>
            </p:nvSpPr>
            <p:spPr>
              <a:xfrm>
                <a:off x="8467704" y="-619760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77838D"/>
              </a:solidFill>
            </p:spPr>
          </p:sp>
          <p:sp>
            <p:nvSpPr>
              <p:cNvPr id="11" name="Freeform 11"/>
              <p:cNvSpPr/>
              <p:nvPr/>
            </p:nvSpPr>
            <p:spPr>
              <a:xfrm>
                <a:off x="10204826" y="-619760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9AA7B2"/>
              </a:solidFill>
            </p:spPr>
          </p:sp>
        </p:grpSp>
        <p:grpSp>
          <p:nvGrpSpPr>
            <p:cNvPr id="12" name="Group 12"/>
            <p:cNvGrpSpPr>
              <a:grpSpLocks noChangeAspect="1"/>
            </p:cNvGrpSpPr>
            <p:nvPr/>
          </p:nvGrpSpPr>
          <p:grpSpPr>
            <a:xfrm>
              <a:off x="6334629" y="649848"/>
              <a:ext cx="15546426" cy="5980671"/>
              <a:chOff x="0" y="0"/>
              <a:chExt cx="18715590" cy="719984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-6350" y="0"/>
                <a:ext cx="18728291" cy="7199840"/>
              </a:xfrm>
              <a:custGeom>
                <a:avLst/>
                <a:gdLst/>
                <a:ahLst/>
                <a:cxnLst/>
                <a:rect l="l" t="t" r="r" b="b"/>
                <a:pathLst>
                  <a:path w="18728291" h="7199840">
                    <a:moveTo>
                      <a:pt x="0" y="0"/>
                    </a:moveTo>
                    <a:lnTo>
                      <a:pt x="12700" y="0"/>
                    </a:lnTo>
                    <a:lnTo>
                      <a:pt x="12700" y="7199840"/>
                    </a:lnTo>
                    <a:lnTo>
                      <a:pt x="0" y="7199840"/>
                    </a:lnTo>
                    <a:close/>
                    <a:moveTo>
                      <a:pt x="3743118" y="0"/>
                    </a:moveTo>
                    <a:lnTo>
                      <a:pt x="3755818" y="0"/>
                    </a:lnTo>
                    <a:lnTo>
                      <a:pt x="3755818" y="7199840"/>
                    </a:lnTo>
                    <a:lnTo>
                      <a:pt x="3743118" y="7199840"/>
                    </a:lnTo>
                    <a:close/>
                    <a:moveTo>
                      <a:pt x="7486236" y="0"/>
                    </a:moveTo>
                    <a:lnTo>
                      <a:pt x="7498936" y="0"/>
                    </a:lnTo>
                    <a:lnTo>
                      <a:pt x="7498936" y="7199840"/>
                    </a:lnTo>
                    <a:lnTo>
                      <a:pt x="7486236" y="7199840"/>
                    </a:lnTo>
                    <a:close/>
                    <a:moveTo>
                      <a:pt x="11229354" y="0"/>
                    </a:moveTo>
                    <a:lnTo>
                      <a:pt x="11242054" y="0"/>
                    </a:lnTo>
                    <a:lnTo>
                      <a:pt x="11242054" y="7199840"/>
                    </a:lnTo>
                    <a:lnTo>
                      <a:pt x="11229354" y="7199840"/>
                    </a:lnTo>
                    <a:close/>
                    <a:moveTo>
                      <a:pt x="14972472" y="0"/>
                    </a:moveTo>
                    <a:lnTo>
                      <a:pt x="14985172" y="0"/>
                    </a:lnTo>
                    <a:lnTo>
                      <a:pt x="14985172" y="7199840"/>
                    </a:lnTo>
                    <a:lnTo>
                      <a:pt x="14972472" y="7199840"/>
                    </a:lnTo>
                    <a:close/>
                    <a:moveTo>
                      <a:pt x="18715591" y="0"/>
                    </a:moveTo>
                    <a:lnTo>
                      <a:pt x="18728291" y="0"/>
                    </a:lnTo>
                    <a:lnTo>
                      <a:pt x="18728291" y="7199840"/>
                    </a:lnTo>
                    <a:lnTo>
                      <a:pt x="18715591" y="7199840"/>
                    </a:lnTo>
                    <a:close/>
                  </a:path>
                </a:pathLst>
              </a:custGeom>
              <a:solidFill>
                <a:srgbClr val="000000">
                  <a:alpha val="24706"/>
                </a:srgbClr>
              </a:solidFill>
            </p:spPr>
          </p:sp>
        </p:grpSp>
        <p:sp>
          <p:nvSpPr>
            <p:cNvPr id="14" name="TextBox 14"/>
            <p:cNvSpPr txBox="1"/>
            <p:nvPr/>
          </p:nvSpPr>
          <p:spPr>
            <a:xfrm>
              <a:off x="6224520" y="6742162"/>
              <a:ext cx="220220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0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027072" y="6742162"/>
              <a:ext cx="2833688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100.000.000.000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1103388" y="6742162"/>
              <a:ext cx="2899622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200.000.000.000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14206985" y="6742162"/>
              <a:ext cx="2910996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300.000.000.000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17304073" y="6742162"/>
              <a:ext cx="2935392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400.000.000.000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20417891" y="6742162"/>
              <a:ext cx="2926326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500.000.000.000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2301270" y="1316388"/>
              <a:ext cx="3864570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COMÉRCIO VAREJISTA 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3384703"/>
              <a:ext cx="6165838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FABRICANTE COM SAÍDA VAREJISTA 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3344348" y="5453018"/>
              <a:ext cx="2821490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IMPACTO TOTAL </a:t>
              </a:r>
            </a:p>
          </p:txBody>
        </p:sp>
        <p:grpSp>
          <p:nvGrpSpPr>
            <p:cNvPr id="23" name="Group 23"/>
            <p:cNvGrpSpPr>
              <a:grpSpLocks noChangeAspect="1"/>
            </p:cNvGrpSpPr>
            <p:nvPr/>
          </p:nvGrpSpPr>
          <p:grpSpPr>
            <a:xfrm>
              <a:off x="6334629" y="649848"/>
              <a:ext cx="15546426" cy="5980671"/>
              <a:chOff x="0" y="0"/>
              <a:chExt cx="18715590" cy="7199840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2768876" cy="723051"/>
              </a:xfrm>
              <a:custGeom>
                <a:avLst/>
                <a:gdLst/>
                <a:ahLst/>
                <a:cxnLst/>
                <a:rect l="l" t="t" r="r" b="b"/>
                <a:pathLst>
                  <a:path w="12768876" h="723051">
                    <a:moveTo>
                      <a:pt x="0" y="0"/>
                    </a:moveTo>
                    <a:lnTo>
                      <a:pt x="12711032" y="0"/>
                    </a:lnTo>
                    <a:cubicBezTo>
                      <a:pt x="12726373" y="0"/>
                      <a:pt x="12741086" y="6094"/>
                      <a:pt x="12751934" y="16942"/>
                    </a:cubicBezTo>
                    <a:cubicBezTo>
                      <a:pt x="12762782" y="27790"/>
                      <a:pt x="12768876" y="42503"/>
                      <a:pt x="12768876" y="57844"/>
                    </a:cubicBezTo>
                    <a:lnTo>
                      <a:pt x="12768876" y="665206"/>
                    </a:lnTo>
                    <a:cubicBezTo>
                      <a:pt x="12768876" y="680548"/>
                      <a:pt x="12762782" y="695260"/>
                      <a:pt x="12751934" y="706108"/>
                    </a:cubicBezTo>
                    <a:cubicBezTo>
                      <a:pt x="12741086" y="716956"/>
                      <a:pt x="12726373" y="723050"/>
                      <a:pt x="12711032" y="723050"/>
                    </a:cubicBezTo>
                    <a:lnTo>
                      <a:pt x="0" y="723050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</p:sp>
          <p:sp>
            <p:nvSpPr>
              <p:cNvPr id="25" name="Freeform 25"/>
              <p:cNvSpPr/>
              <p:nvPr/>
            </p:nvSpPr>
            <p:spPr>
              <a:xfrm>
                <a:off x="0" y="2489945"/>
                <a:ext cx="1202366" cy="723050"/>
              </a:xfrm>
              <a:custGeom>
                <a:avLst/>
                <a:gdLst/>
                <a:ahLst/>
                <a:cxnLst/>
                <a:rect l="l" t="t" r="r" b="b"/>
                <a:pathLst>
                  <a:path w="1202366" h="723050">
                    <a:moveTo>
                      <a:pt x="0" y="0"/>
                    </a:moveTo>
                    <a:lnTo>
                      <a:pt x="1144522" y="0"/>
                    </a:lnTo>
                    <a:cubicBezTo>
                      <a:pt x="1176468" y="0"/>
                      <a:pt x="1202366" y="25897"/>
                      <a:pt x="1202366" y="57844"/>
                    </a:cubicBezTo>
                    <a:lnTo>
                      <a:pt x="1202366" y="665206"/>
                    </a:lnTo>
                    <a:cubicBezTo>
                      <a:pt x="1202366" y="697152"/>
                      <a:pt x="1176468" y="723050"/>
                      <a:pt x="1144522" y="723050"/>
                    </a:cubicBezTo>
                    <a:lnTo>
                      <a:pt x="0" y="723050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</p:sp>
          <p:sp>
            <p:nvSpPr>
              <p:cNvPr id="26" name="Freeform 26"/>
              <p:cNvSpPr/>
              <p:nvPr/>
            </p:nvSpPr>
            <p:spPr>
              <a:xfrm>
                <a:off x="0" y="4979889"/>
                <a:ext cx="13966645" cy="723050"/>
              </a:xfrm>
              <a:custGeom>
                <a:avLst/>
                <a:gdLst/>
                <a:ahLst/>
                <a:cxnLst/>
                <a:rect l="l" t="t" r="r" b="b"/>
                <a:pathLst>
                  <a:path w="13966645" h="723050">
                    <a:moveTo>
                      <a:pt x="0" y="0"/>
                    </a:moveTo>
                    <a:lnTo>
                      <a:pt x="13908801" y="0"/>
                    </a:lnTo>
                    <a:cubicBezTo>
                      <a:pt x="13924142" y="0"/>
                      <a:pt x="13938855" y="6095"/>
                      <a:pt x="13949704" y="16942"/>
                    </a:cubicBezTo>
                    <a:cubicBezTo>
                      <a:pt x="13960551" y="27790"/>
                      <a:pt x="13966645" y="42503"/>
                      <a:pt x="13966645" y="57845"/>
                    </a:cubicBezTo>
                    <a:lnTo>
                      <a:pt x="13966645" y="665207"/>
                    </a:lnTo>
                    <a:cubicBezTo>
                      <a:pt x="13966645" y="680548"/>
                      <a:pt x="13960551" y="695261"/>
                      <a:pt x="13949704" y="706109"/>
                    </a:cubicBezTo>
                    <a:cubicBezTo>
                      <a:pt x="13938855" y="716957"/>
                      <a:pt x="13924142" y="723051"/>
                      <a:pt x="13908801" y="723051"/>
                    </a:cubicBezTo>
                    <a:lnTo>
                      <a:pt x="0" y="723051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</p:sp>
          <p:sp>
            <p:nvSpPr>
              <p:cNvPr id="27" name="Freeform 27"/>
              <p:cNvSpPr/>
              <p:nvPr/>
            </p:nvSpPr>
            <p:spPr>
              <a:xfrm>
                <a:off x="0" y="748450"/>
                <a:ext cx="16221742" cy="723050"/>
              </a:xfrm>
              <a:custGeom>
                <a:avLst/>
                <a:gdLst/>
                <a:ahLst/>
                <a:cxnLst/>
                <a:rect l="l" t="t" r="r" b="b"/>
                <a:pathLst>
                  <a:path w="16221742" h="723050">
                    <a:moveTo>
                      <a:pt x="0" y="0"/>
                    </a:moveTo>
                    <a:lnTo>
                      <a:pt x="16163897" y="0"/>
                    </a:lnTo>
                    <a:cubicBezTo>
                      <a:pt x="16179239" y="0"/>
                      <a:pt x="16193951" y="6094"/>
                      <a:pt x="16204800" y="16942"/>
                    </a:cubicBezTo>
                    <a:cubicBezTo>
                      <a:pt x="16215647" y="27790"/>
                      <a:pt x="16221742" y="42503"/>
                      <a:pt x="16221742" y="57844"/>
                    </a:cubicBezTo>
                    <a:lnTo>
                      <a:pt x="16221742" y="665206"/>
                    </a:lnTo>
                    <a:cubicBezTo>
                      <a:pt x="16221742" y="680548"/>
                      <a:pt x="16215647" y="695261"/>
                      <a:pt x="16204800" y="706109"/>
                    </a:cubicBezTo>
                    <a:cubicBezTo>
                      <a:pt x="16193951" y="716956"/>
                      <a:pt x="16179239" y="723051"/>
                      <a:pt x="16163897" y="723050"/>
                    </a:cubicBezTo>
                    <a:lnTo>
                      <a:pt x="0" y="723050"/>
                    </a:lnTo>
                    <a:close/>
                  </a:path>
                </a:pathLst>
              </a:custGeom>
              <a:solidFill>
                <a:srgbClr val="77838D"/>
              </a:solidFill>
            </p:spPr>
          </p:sp>
          <p:sp>
            <p:nvSpPr>
              <p:cNvPr id="28" name="Freeform 28"/>
              <p:cNvSpPr/>
              <p:nvPr/>
            </p:nvSpPr>
            <p:spPr>
              <a:xfrm>
                <a:off x="0" y="3238395"/>
                <a:ext cx="1619468" cy="723050"/>
              </a:xfrm>
              <a:custGeom>
                <a:avLst/>
                <a:gdLst/>
                <a:ahLst/>
                <a:cxnLst/>
                <a:rect l="l" t="t" r="r" b="b"/>
                <a:pathLst>
                  <a:path w="1619468" h="723050">
                    <a:moveTo>
                      <a:pt x="0" y="0"/>
                    </a:moveTo>
                    <a:lnTo>
                      <a:pt x="1561624" y="0"/>
                    </a:lnTo>
                    <a:cubicBezTo>
                      <a:pt x="1576965" y="0"/>
                      <a:pt x="1591678" y="6094"/>
                      <a:pt x="1602526" y="16942"/>
                    </a:cubicBezTo>
                    <a:cubicBezTo>
                      <a:pt x="1613374" y="27790"/>
                      <a:pt x="1619468" y="42503"/>
                      <a:pt x="1619468" y="57844"/>
                    </a:cubicBezTo>
                    <a:lnTo>
                      <a:pt x="1619468" y="665206"/>
                    </a:lnTo>
                    <a:cubicBezTo>
                      <a:pt x="1619468" y="680548"/>
                      <a:pt x="1613374" y="695260"/>
                      <a:pt x="1602526" y="706108"/>
                    </a:cubicBezTo>
                    <a:cubicBezTo>
                      <a:pt x="1591678" y="716956"/>
                      <a:pt x="1576965" y="723050"/>
                      <a:pt x="1561624" y="723050"/>
                    </a:cubicBezTo>
                    <a:lnTo>
                      <a:pt x="0" y="723050"/>
                    </a:lnTo>
                    <a:close/>
                  </a:path>
                </a:pathLst>
              </a:custGeom>
              <a:solidFill>
                <a:srgbClr val="77838D"/>
              </a:solidFill>
            </p:spPr>
          </p:sp>
          <p:sp>
            <p:nvSpPr>
              <p:cNvPr id="29" name="Freeform 29"/>
              <p:cNvSpPr/>
              <p:nvPr/>
            </p:nvSpPr>
            <p:spPr>
              <a:xfrm>
                <a:off x="0" y="5728340"/>
                <a:ext cx="17823385" cy="723050"/>
              </a:xfrm>
              <a:custGeom>
                <a:avLst/>
                <a:gdLst/>
                <a:ahLst/>
                <a:cxnLst/>
                <a:rect l="l" t="t" r="r" b="b"/>
                <a:pathLst>
                  <a:path w="17823385" h="723050">
                    <a:moveTo>
                      <a:pt x="0" y="0"/>
                    </a:moveTo>
                    <a:lnTo>
                      <a:pt x="17765542" y="0"/>
                    </a:lnTo>
                    <a:cubicBezTo>
                      <a:pt x="17797487" y="0"/>
                      <a:pt x="17823385" y="25898"/>
                      <a:pt x="17823385" y="57844"/>
                    </a:cubicBezTo>
                    <a:lnTo>
                      <a:pt x="17823385" y="665206"/>
                    </a:lnTo>
                    <a:cubicBezTo>
                      <a:pt x="17823385" y="697152"/>
                      <a:pt x="17797487" y="723050"/>
                      <a:pt x="17765542" y="723050"/>
                    </a:cubicBezTo>
                    <a:lnTo>
                      <a:pt x="0" y="723050"/>
                    </a:lnTo>
                    <a:close/>
                  </a:path>
                </a:pathLst>
              </a:custGeom>
              <a:solidFill>
                <a:srgbClr val="77838D"/>
              </a:solidFill>
            </p:spPr>
          </p:sp>
          <p:sp>
            <p:nvSpPr>
              <p:cNvPr id="30" name="Freeform 30"/>
              <p:cNvSpPr/>
              <p:nvPr/>
            </p:nvSpPr>
            <p:spPr>
              <a:xfrm>
                <a:off x="0" y="1496900"/>
                <a:ext cx="16740837" cy="723051"/>
              </a:xfrm>
              <a:custGeom>
                <a:avLst/>
                <a:gdLst/>
                <a:ahLst/>
                <a:cxnLst/>
                <a:rect l="l" t="t" r="r" b="b"/>
                <a:pathLst>
                  <a:path w="16740837" h="723051">
                    <a:moveTo>
                      <a:pt x="0" y="0"/>
                    </a:moveTo>
                    <a:lnTo>
                      <a:pt x="16682993" y="0"/>
                    </a:lnTo>
                    <a:cubicBezTo>
                      <a:pt x="16698334" y="0"/>
                      <a:pt x="16713047" y="6095"/>
                      <a:pt x="16723895" y="16942"/>
                    </a:cubicBezTo>
                    <a:cubicBezTo>
                      <a:pt x="16734743" y="27790"/>
                      <a:pt x="16740837" y="42503"/>
                      <a:pt x="16740837" y="57845"/>
                    </a:cubicBezTo>
                    <a:lnTo>
                      <a:pt x="16740837" y="665207"/>
                    </a:lnTo>
                    <a:cubicBezTo>
                      <a:pt x="16740837" y="680548"/>
                      <a:pt x="16734743" y="695261"/>
                      <a:pt x="16723895" y="706109"/>
                    </a:cubicBezTo>
                    <a:cubicBezTo>
                      <a:pt x="16713047" y="716957"/>
                      <a:pt x="16698334" y="723051"/>
                      <a:pt x="16682993" y="723051"/>
                    </a:cubicBezTo>
                    <a:lnTo>
                      <a:pt x="0" y="723051"/>
                    </a:lnTo>
                    <a:close/>
                  </a:path>
                </a:pathLst>
              </a:custGeom>
              <a:solidFill>
                <a:srgbClr val="9AA7B2"/>
              </a:solidFill>
            </p:spPr>
          </p:sp>
          <p:sp>
            <p:nvSpPr>
              <p:cNvPr id="31" name="Freeform 31"/>
              <p:cNvSpPr/>
              <p:nvPr/>
            </p:nvSpPr>
            <p:spPr>
              <a:xfrm>
                <a:off x="0" y="3986845"/>
                <a:ext cx="1671291" cy="723050"/>
              </a:xfrm>
              <a:custGeom>
                <a:avLst/>
                <a:gdLst/>
                <a:ahLst/>
                <a:cxnLst/>
                <a:rect l="l" t="t" r="r" b="b"/>
                <a:pathLst>
                  <a:path w="1671291" h="723050">
                    <a:moveTo>
                      <a:pt x="0" y="0"/>
                    </a:moveTo>
                    <a:lnTo>
                      <a:pt x="1613447" y="0"/>
                    </a:lnTo>
                    <a:cubicBezTo>
                      <a:pt x="1645394" y="0"/>
                      <a:pt x="1671291" y="25898"/>
                      <a:pt x="1671291" y="57844"/>
                    </a:cubicBezTo>
                    <a:lnTo>
                      <a:pt x="1671291" y="665206"/>
                    </a:lnTo>
                    <a:cubicBezTo>
                      <a:pt x="1671291" y="680548"/>
                      <a:pt x="1665197" y="695260"/>
                      <a:pt x="1654349" y="706108"/>
                    </a:cubicBezTo>
                    <a:cubicBezTo>
                      <a:pt x="1643501" y="716956"/>
                      <a:pt x="1628789" y="723050"/>
                      <a:pt x="1613447" y="723050"/>
                    </a:cubicBezTo>
                    <a:lnTo>
                      <a:pt x="0" y="723050"/>
                    </a:lnTo>
                    <a:close/>
                  </a:path>
                </a:pathLst>
              </a:custGeom>
              <a:solidFill>
                <a:srgbClr val="9AA7B2"/>
              </a:solidFill>
            </p:spPr>
          </p:sp>
          <p:sp>
            <p:nvSpPr>
              <p:cNvPr id="32" name="Freeform 32"/>
              <p:cNvSpPr/>
              <p:nvPr/>
            </p:nvSpPr>
            <p:spPr>
              <a:xfrm>
                <a:off x="0" y="6476790"/>
                <a:ext cx="18422491" cy="723050"/>
              </a:xfrm>
              <a:custGeom>
                <a:avLst/>
                <a:gdLst/>
                <a:ahLst/>
                <a:cxnLst/>
                <a:rect l="l" t="t" r="r" b="b"/>
                <a:pathLst>
                  <a:path w="18422491" h="723050">
                    <a:moveTo>
                      <a:pt x="0" y="0"/>
                    </a:moveTo>
                    <a:lnTo>
                      <a:pt x="18364646" y="0"/>
                    </a:lnTo>
                    <a:cubicBezTo>
                      <a:pt x="18379988" y="0"/>
                      <a:pt x="18394700" y="6094"/>
                      <a:pt x="18405548" y="16942"/>
                    </a:cubicBezTo>
                    <a:cubicBezTo>
                      <a:pt x="18416397" y="27790"/>
                      <a:pt x="18422491" y="42503"/>
                      <a:pt x="18422491" y="57844"/>
                    </a:cubicBezTo>
                    <a:lnTo>
                      <a:pt x="18422491" y="665206"/>
                    </a:lnTo>
                    <a:cubicBezTo>
                      <a:pt x="18422491" y="680548"/>
                      <a:pt x="18416397" y="695261"/>
                      <a:pt x="18405549" y="706108"/>
                    </a:cubicBezTo>
                    <a:cubicBezTo>
                      <a:pt x="18394700" y="716956"/>
                      <a:pt x="18379988" y="723050"/>
                      <a:pt x="18364646" y="723050"/>
                    </a:cubicBezTo>
                    <a:lnTo>
                      <a:pt x="0" y="723050"/>
                    </a:lnTo>
                    <a:close/>
                  </a:path>
                </a:pathLst>
              </a:custGeom>
              <a:solidFill>
                <a:srgbClr val="9AA7B2"/>
              </a:solidFill>
            </p:spPr>
          </p:sp>
        </p:grpSp>
      </p:grpSp>
      <p:pic>
        <p:nvPicPr>
          <p:cNvPr id="33" name="Picture 33"/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  <p:pic>
        <p:nvPicPr>
          <p:cNvPr id="34" name="Picture 34"/>
          <p:cNvPicPr>
            <a:picLocks noChangeAspect="1"/>
          </p:cNvPicPr>
          <p:nvPr/>
        </p:nvPicPr>
        <p:blipFill>
          <a:blip r:embed="rId4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2328316">
            <a:off x="37137" y="5679981"/>
            <a:ext cx="1131351" cy="123460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85801" y="315693"/>
            <a:ext cx="9805375" cy="7062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5787"/>
              </a:lnSpc>
            </a:pPr>
            <a:r>
              <a:rPr lang="en-US" sz="4134" dirty="0">
                <a:solidFill>
                  <a:srgbClr val="004AAD"/>
                </a:solidFill>
                <a:latin typeface="Poppins ExtraBold"/>
              </a:rPr>
              <a:t>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535149" y="1716691"/>
            <a:ext cx="9885075" cy="46188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Poppins Bold"/>
              </a:rPr>
              <a:t>Art. 2º-</a:t>
            </a:r>
            <a:r>
              <a:rPr lang="en-US" sz="2000">
                <a:solidFill>
                  <a:srgbClr val="004AAD"/>
                </a:solidFill>
                <a:latin typeface="Poppins"/>
              </a:rPr>
              <a:t> Insere os incisos §1º e §2º, no artigo 8º, da Lei nº 6.331, de 10 de outubro de 2012, que passa a ter a seguinte redação, renumerando-se os incisos seguintes:</a:t>
            </a: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  <a:p>
            <a:pPr algn="just" defTabSz="609630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Calibri"/>
                <a:ea typeface="Arimo"/>
              </a:rPr>
              <a:t>§1º Excepcionalmente até o dia 30 de novembro de 2025, o estabelecimento fabricante sediado no município de Petrópolis pode realizar operação de saída interna com consumidor final não contribuinte do imposto utilizando-se do benefício da presente Lei.</a:t>
            </a: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  <a:p>
            <a:pPr algn="just" defTabSz="609630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Calibri"/>
                <a:ea typeface="Arimo"/>
              </a:rPr>
              <a:t>§2º A excepcionalidade transitória prevista no inciso §1º se estenderá ao comércio varejista quando tratar-se de mesma empresa e/ou grupo econômico de estabelecimentos definidos no artigo 1º e 8º desta Lei.</a:t>
            </a:r>
          </a:p>
          <a:p>
            <a:pPr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  <a:p>
            <a:pPr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1940887">
            <a:off x="-180372" y="5528198"/>
            <a:ext cx="1412966" cy="1540729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4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/>
          </p:cNvPicPr>
          <p:nvPr/>
        </p:nvPicPr>
        <p:blipFill>
          <a:blip r:embed="rId2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1052805">
            <a:off x="-472277" y="5602362"/>
            <a:ext cx="2023785" cy="1534397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685800" y="315693"/>
            <a:ext cx="7827005" cy="7062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5787"/>
              </a:lnSpc>
            </a:pPr>
            <a:r>
              <a:rPr lang="en-US" sz="4134">
                <a:solidFill>
                  <a:srgbClr val="004AAD"/>
                </a:solidFill>
                <a:latin typeface="Poppins ExtraBold"/>
              </a:rPr>
              <a:t>PASSO A PASSO DA HIPÓTESE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154802" y="1568736"/>
            <a:ext cx="9882397" cy="10281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2800"/>
              </a:lnSpc>
            </a:pPr>
            <a:r>
              <a:rPr lang="en-US" sz="2000">
                <a:solidFill>
                  <a:srgbClr val="004AAD"/>
                </a:solidFill>
                <a:latin typeface="Poppins Bold"/>
              </a:rPr>
              <a:t>IMPACTO =</a:t>
            </a:r>
            <a:r>
              <a:rPr lang="en-US" sz="2000">
                <a:solidFill>
                  <a:srgbClr val="004AAD"/>
                </a:solidFill>
                <a:latin typeface="Arimo Bold"/>
              </a:rPr>
              <a:t> </a:t>
            </a:r>
            <a:r>
              <a:rPr lang="en-US" sz="2000">
                <a:solidFill>
                  <a:srgbClr val="004AAD"/>
                </a:solidFill>
                <a:latin typeface="Poppins Bold"/>
              </a:rPr>
              <a:t>ARRECADAÇÃO REAL - (FATURAMENTO X 2,5%) </a:t>
            </a: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54802" y="2152936"/>
            <a:ext cx="9882397" cy="46188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2800"/>
              </a:lnSpc>
            </a:pPr>
            <a:r>
              <a:rPr lang="en-US" sz="2000">
                <a:solidFill>
                  <a:srgbClr val="77838D"/>
                </a:solidFill>
                <a:latin typeface="Poppins Bold"/>
              </a:rPr>
              <a:t>Sendo que: </a:t>
            </a: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  <a:p>
            <a:pPr marL="431823" lvl="1" indent="-215911" algn="just" defTabSz="609630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04AAD"/>
                </a:solidFill>
                <a:latin typeface="Poppins"/>
              </a:rPr>
              <a:t>O cálculo de impacto adotou o último exercício financeiro como referência;</a:t>
            </a:r>
          </a:p>
          <a:p>
            <a:pPr marL="431823" lvl="1" indent="-215911" algn="just" defTabSz="609630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04AAD"/>
                </a:solidFill>
                <a:latin typeface="Poppins"/>
              </a:rPr>
              <a:t>Para este levantamento de grupo econômico foram consideradas apenas as empresas sediadas em Petrópolis que possuem a mesma raiz de CNPJ. </a:t>
            </a:r>
          </a:p>
          <a:p>
            <a:pPr marL="431823" lvl="1" indent="-215911" algn="just" defTabSz="609630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04AAD"/>
                </a:solidFill>
                <a:latin typeface="Poppins"/>
              </a:rPr>
              <a:t>Trata-se de uma avaliação estimada, visando gerar um valor que reflita a ordem de grandeza do impacto do presente projeto de lei.</a:t>
            </a:r>
          </a:p>
          <a:p>
            <a:pPr marL="431823" lvl="1" indent="-215911" algn="just" defTabSz="609630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04AAD"/>
                </a:solidFill>
                <a:latin typeface="Poppins"/>
              </a:rPr>
              <a:t>Para projeção aos exercícios seguintes, adotou-se o IPCA projetado pelo Banco Central para a atualização dos valores. </a:t>
            </a: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  <a:p>
            <a:pPr algn="just" defTabSz="609630">
              <a:lnSpc>
                <a:spcPts val="2800"/>
              </a:lnSpc>
            </a:pPr>
            <a:endParaRPr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4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/>
          </p:cNvPicPr>
          <p:nvPr/>
        </p:nvPicPr>
        <p:blipFill>
          <a:blip r:embed="rId2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988733">
            <a:off x="-279723" y="5637781"/>
            <a:ext cx="1411851" cy="1528579"/>
          </a:xfrm>
          <a:prstGeom prst="rect">
            <a:avLst/>
          </a:prstGeom>
        </p:spPr>
      </p:pic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746490" y="1830695"/>
          <a:ext cx="10699021" cy="3911600"/>
        </p:xfrm>
        <a:graphic>
          <a:graphicData uri="http://schemas.openxmlformats.org/drawingml/2006/table">
            <a:tbl>
              <a:tblPr/>
              <a:tblGrid>
                <a:gridCol w="2354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3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0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15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6217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IMPACTO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2022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2023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2024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IMPACTO TOTAL DOS ANOS (2022+2023+2024)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217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COMÉRCIO VAREJISTA DE MESMA EMPRESA OU GRUPO ECONÔMICO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R$ 8.370.816,05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R$ 8.908.476,48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R$ 9.193.547,73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R$ 26.472.840,26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669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FABRICANTE COM SAÍDA INTERNA VAREJISTA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R$ 175.185,81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R$ 219.454,95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R$ 226.477,51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 R$ 621.118,27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55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FFFFFF"/>
                          </a:solidFill>
                          <a:latin typeface="Poppins Bold"/>
                        </a:rPr>
                        <a:t>IMPACTO TOTAL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A7B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R$ 8.546.001,86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R$ 9.127.931,43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R$ 9.420.025,24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n-US" sz="800">
                          <a:solidFill>
                            <a:srgbClr val="004AAD"/>
                          </a:solidFill>
                          <a:latin typeface="Poppins Bold"/>
                        </a:rPr>
                        <a:t>R$ 27.093.958,53</a:t>
                      </a:r>
                      <a:endParaRPr lang="en-US" sz="700"/>
                    </a:p>
                  </a:txBody>
                  <a:tcPr marL="60960" marR="60960" marT="30480" marB="3048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5"/>
          <p:cNvSpPr txBox="1"/>
          <p:nvPr/>
        </p:nvSpPr>
        <p:spPr>
          <a:xfrm>
            <a:off x="685800" y="347444"/>
            <a:ext cx="7694387" cy="1075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4294"/>
              </a:lnSpc>
            </a:pPr>
            <a:r>
              <a:rPr lang="en-US" sz="3067">
                <a:solidFill>
                  <a:srgbClr val="004AAD"/>
                </a:solidFill>
                <a:latin typeface="Poppins ExtraBold"/>
              </a:rPr>
              <a:t>POTENCIAL REDUÇÃO DA ARRECADAÇÃO </a:t>
            </a: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4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2268292" y="5855483"/>
            <a:ext cx="717773" cy="633435"/>
            <a:chOff x="0" y="0"/>
            <a:chExt cx="1435546" cy="1266869"/>
          </a:xfrm>
        </p:grpSpPr>
        <p:pic>
          <p:nvPicPr>
            <p:cNvPr id="8" name="Picture 8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>
            <a:xfrm>
              <a:off x="0" y="0"/>
              <a:ext cx="1435546" cy="1266869"/>
            </a:xfrm>
            <a:prstGeom prst="rect">
              <a:avLst/>
            </a:prstGeom>
          </p:spPr>
        </p:pic>
        <p:sp>
          <p:nvSpPr>
            <p:cNvPr id="9" name="TextBox 9"/>
            <p:cNvSpPr txBox="1"/>
            <p:nvPr/>
          </p:nvSpPr>
          <p:spPr>
            <a:xfrm>
              <a:off x="279764" y="364196"/>
              <a:ext cx="876022" cy="4665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 defTabSz="609630">
                <a:lnSpc>
                  <a:spcPts val="1960"/>
                </a:lnSpc>
              </a:pPr>
              <a:r>
                <a:rPr lang="en-US" sz="1400">
                  <a:solidFill>
                    <a:srgbClr val="004AAD"/>
                  </a:solidFill>
                  <a:latin typeface="Poppins Bold"/>
                </a:rPr>
                <a:t>Obs: </a:t>
              </a:r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3234328" y="5904230"/>
            <a:ext cx="7048517" cy="233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1960"/>
              </a:lnSpc>
            </a:pPr>
            <a:r>
              <a:rPr lang="en-US" sz="1400">
                <a:solidFill>
                  <a:srgbClr val="77838D"/>
                </a:solidFill>
                <a:latin typeface="Poppins Bold"/>
              </a:rPr>
              <a:t>Para o cálculo da estimativa de 2022, iniciou-se a contagem a partir do mês de maio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85800" y="347444"/>
            <a:ext cx="7694387" cy="1075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4294"/>
              </a:lnSpc>
            </a:pPr>
            <a:r>
              <a:rPr lang="en-US" sz="3067">
                <a:solidFill>
                  <a:srgbClr val="004AAD"/>
                </a:solidFill>
                <a:latin typeface="Poppins ExtraBold"/>
              </a:rPr>
              <a:t>POTENCIAL REDUÇÃO DA ARRECADAÇÃO 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580278" y="2131404"/>
            <a:ext cx="11031446" cy="3634607"/>
            <a:chOff x="0" y="-57151"/>
            <a:chExt cx="22062892" cy="7269215"/>
          </a:xfrm>
        </p:grpSpPr>
        <p:sp>
          <p:nvSpPr>
            <p:cNvPr id="5" name="TextBox 5"/>
            <p:cNvSpPr txBox="1"/>
            <p:nvPr/>
          </p:nvSpPr>
          <p:spPr>
            <a:xfrm>
              <a:off x="11627740" y="-57151"/>
              <a:ext cx="798464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2022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13059172" y="-57151"/>
              <a:ext cx="810004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2023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4502140" y="-57151"/>
              <a:ext cx="834234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2024</a:t>
              </a:r>
            </a:p>
          </p:txBody>
        </p:sp>
        <p:grpSp>
          <p:nvGrpSpPr>
            <p:cNvPr id="8" name="Group 8"/>
            <p:cNvGrpSpPr>
              <a:grpSpLocks noChangeAspect="1"/>
            </p:cNvGrpSpPr>
            <p:nvPr/>
          </p:nvGrpSpPr>
          <p:grpSpPr>
            <a:xfrm>
              <a:off x="6334629" y="649848"/>
              <a:ext cx="14421447" cy="6007503"/>
              <a:chOff x="0" y="0"/>
              <a:chExt cx="17361283" cy="7232143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6067319" y="-619760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004AAD"/>
              </a:solidFill>
            </p:spPr>
          </p:sp>
          <p:sp>
            <p:nvSpPr>
              <p:cNvPr id="10" name="Freeform 10"/>
              <p:cNvSpPr/>
              <p:nvPr/>
            </p:nvSpPr>
            <p:spPr>
              <a:xfrm>
                <a:off x="7790550" y="-619760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77838D"/>
              </a:solidFill>
            </p:spPr>
          </p:sp>
          <p:sp>
            <p:nvSpPr>
              <p:cNvPr id="11" name="Freeform 11"/>
              <p:cNvSpPr/>
              <p:nvPr/>
            </p:nvSpPr>
            <p:spPr>
              <a:xfrm>
                <a:off x="9527672" y="-619760"/>
                <a:ext cx="152400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152400" h="152400">
                    <a:moveTo>
                      <a:pt x="152400" y="139700"/>
                    </a:moveTo>
                    <a:lnTo>
                      <a:pt x="152400" y="12700"/>
                    </a:lnTo>
                    <a:cubicBezTo>
                      <a:pt x="152400" y="5686"/>
                      <a:pt x="146714" y="0"/>
                      <a:pt x="139700" y="0"/>
                    </a:cubicBezTo>
                    <a:lnTo>
                      <a:pt x="12700" y="0"/>
                    </a:lnTo>
                    <a:cubicBezTo>
                      <a:pt x="5686" y="0"/>
                      <a:pt x="0" y="5686"/>
                      <a:pt x="0" y="12700"/>
                    </a:cubicBezTo>
                    <a:lnTo>
                      <a:pt x="0" y="139700"/>
                    </a:lnTo>
                    <a:cubicBezTo>
                      <a:pt x="0" y="146714"/>
                      <a:pt x="5686" y="152400"/>
                      <a:pt x="12700" y="152400"/>
                    </a:cubicBezTo>
                    <a:lnTo>
                      <a:pt x="139700" y="152400"/>
                    </a:lnTo>
                    <a:cubicBezTo>
                      <a:pt x="146714" y="152400"/>
                      <a:pt x="152400" y="146714"/>
                      <a:pt x="152400" y="139700"/>
                    </a:cubicBezTo>
                    <a:close/>
                  </a:path>
                </a:pathLst>
              </a:custGeom>
              <a:solidFill>
                <a:srgbClr val="9AA7B2"/>
              </a:solidFill>
            </p:spPr>
          </p:sp>
        </p:grpSp>
        <p:grpSp>
          <p:nvGrpSpPr>
            <p:cNvPr id="12" name="Group 12"/>
            <p:cNvGrpSpPr>
              <a:grpSpLocks noChangeAspect="1"/>
            </p:cNvGrpSpPr>
            <p:nvPr/>
          </p:nvGrpSpPr>
          <p:grpSpPr>
            <a:xfrm>
              <a:off x="6334629" y="649848"/>
              <a:ext cx="14421447" cy="6007503"/>
              <a:chOff x="0" y="0"/>
              <a:chExt cx="17361283" cy="7232143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-6350" y="0"/>
                <a:ext cx="17373983" cy="7232142"/>
              </a:xfrm>
              <a:custGeom>
                <a:avLst/>
                <a:gdLst/>
                <a:ahLst/>
                <a:cxnLst/>
                <a:rect l="l" t="t" r="r" b="b"/>
                <a:pathLst>
                  <a:path w="17373983" h="7232142">
                    <a:moveTo>
                      <a:pt x="0" y="0"/>
                    </a:moveTo>
                    <a:lnTo>
                      <a:pt x="12700" y="0"/>
                    </a:lnTo>
                    <a:lnTo>
                      <a:pt x="12700" y="7232142"/>
                    </a:lnTo>
                    <a:lnTo>
                      <a:pt x="0" y="7232142"/>
                    </a:lnTo>
                    <a:close/>
                    <a:moveTo>
                      <a:pt x="4340321" y="0"/>
                    </a:moveTo>
                    <a:lnTo>
                      <a:pt x="4353021" y="0"/>
                    </a:lnTo>
                    <a:lnTo>
                      <a:pt x="4353021" y="7232142"/>
                    </a:lnTo>
                    <a:lnTo>
                      <a:pt x="4340321" y="7232142"/>
                    </a:lnTo>
                    <a:close/>
                    <a:moveTo>
                      <a:pt x="8680641" y="0"/>
                    </a:moveTo>
                    <a:lnTo>
                      <a:pt x="8693341" y="0"/>
                    </a:lnTo>
                    <a:lnTo>
                      <a:pt x="8693341" y="7232142"/>
                    </a:lnTo>
                    <a:lnTo>
                      <a:pt x="8680641" y="7232142"/>
                    </a:lnTo>
                    <a:close/>
                    <a:moveTo>
                      <a:pt x="13020962" y="0"/>
                    </a:moveTo>
                    <a:lnTo>
                      <a:pt x="13033662" y="0"/>
                    </a:lnTo>
                    <a:lnTo>
                      <a:pt x="13033662" y="7232142"/>
                    </a:lnTo>
                    <a:lnTo>
                      <a:pt x="13020962" y="7232142"/>
                    </a:lnTo>
                    <a:close/>
                    <a:moveTo>
                      <a:pt x="17361283" y="0"/>
                    </a:moveTo>
                    <a:lnTo>
                      <a:pt x="17373983" y="0"/>
                    </a:lnTo>
                    <a:lnTo>
                      <a:pt x="17373983" y="7232142"/>
                    </a:lnTo>
                    <a:lnTo>
                      <a:pt x="17361283" y="7232142"/>
                    </a:lnTo>
                    <a:close/>
                  </a:path>
                </a:pathLst>
              </a:custGeom>
              <a:solidFill>
                <a:srgbClr val="000000">
                  <a:alpha val="24706"/>
                </a:srgbClr>
              </a:solidFill>
            </p:spPr>
          </p:sp>
        </p:grpSp>
        <p:sp>
          <p:nvSpPr>
            <p:cNvPr id="14" name="TextBox 14"/>
            <p:cNvSpPr txBox="1"/>
            <p:nvPr/>
          </p:nvSpPr>
          <p:spPr>
            <a:xfrm>
              <a:off x="6224520" y="6768992"/>
              <a:ext cx="220220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0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710648" y="6768992"/>
              <a:ext cx="2458688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2.500.000.000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2302328" y="6768992"/>
              <a:ext cx="2486050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5.000.000.000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15927472" y="6768992"/>
              <a:ext cx="2446490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7.500.000.000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19449260" y="6768992"/>
              <a:ext cx="2613632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10.000.000.000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2301270" y="1320523"/>
              <a:ext cx="3864570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COMÉRCIO VAREJISTA 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3398117"/>
              <a:ext cx="6165838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FABRICANTE COM SAÍDA VAREJISTA 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3344348" y="5475716"/>
              <a:ext cx="2821490" cy="4430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 defTabSz="609630">
                <a:lnSpc>
                  <a:spcPts val="1861"/>
                </a:lnSpc>
              </a:pPr>
              <a:r>
                <a:rPr lang="en-US" sz="1329">
                  <a:solidFill>
                    <a:srgbClr val="000000"/>
                  </a:solidFill>
                  <a:latin typeface="Poppins Bold Italics"/>
                </a:rPr>
                <a:t>IMPACTO TOTAL </a:t>
              </a:r>
            </a:p>
          </p:txBody>
        </p:sp>
        <p:grpSp>
          <p:nvGrpSpPr>
            <p:cNvPr id="22" name="Group 22"/>
            <p:cNvGrpSpPr>
              <a:grpSpLocks noChangeAspect="1"/>
            </p:cNvGrpSpPr>
            <p:nvPr/>
          </p:nvGrpSpPr>
          <p:grpSpPr>
            <a:xfrm>
              <a:off x="6334629" y="649848"/>
              <a:ext cx="14421447" cy="6007503"/>
              <a:chOff x="0" y="0"/>
              <a:chExt cx="17361283" cy="7232143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14538911" cy="726370"/>
              </a:xfrm>
              <a:custGeom>
                <a:avLst/>
                <a:gdLst/>
                <a:ahLst/>
                <a:cxnLst/>
                <a:rect l="l" t="t" r="r" b="b"/>
                <a:pathLst>
                  <a:path w="14538911" h="726370">
                    <a:moveTo>
                      <a:pt x="0" y="0"/>
                    </a:moveTo>
                    <a:lnTo>
                      <a:pt x="14480801" y="0"/>
                    </a:lnTo>
                    <a:cubicBezTo>
                      <a:pt x="14496213" y="0"/>
                      <a:pt x="14510993" y="6122"/>
                      <a:pt x="14521890" y="17020"/>
                    </a:cubicBezTo>
                    <a:cubicBezTo>
                      <a:pt x="14532789" y="27918"/>
                      <a:pt x="14538911" y="42698"/>
                      <a:pt x="14538911" y="58110"/>
                    </a:cubicBezTo>
                    <a:lnTo>
                      <a:pt x="14538911" y="668261"/>
                    </a:lnTo>
                    <a:cubicBezTo>
                      <a:pt x="14538911" y="700354"/>
                      <a:pt x="14512894" y="726370"/>
                      <a:pt x="14480801" y="726370"/>
                    </a:cubicBezTo>
                    <a:lnTo>
                      <a:pt x="0" y="726370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</p:sp>
          <p:sp>
            <p:nvSpPr>
              <p:cNvPr id="24" name="Freeform 24"/>
              <p:cNvSpPr/>
              <p:nvPr/>
            </p:nvSpPr>
            <p:spPr>
              <a:xfrm>
                <a:off x="0" y="2501116"/>
                <a:ext cx="310493" cy="726370"/>
              </a:xfrm>
              <a:custGeom>
                <a:avLst/>
                <a:gdLst/>
                <a:ahLst/>
                <a:cxnLst/>
                <a:rect l="l" t="t" r="r" b="b"/>
                <a:pathLst>
                  <a:path w="310493" h="726370">
                    <a:moveTo>
                      <a:pt x="0" y="0"/>
                    </a:moveTo>
                    <a:lnTo>
                      <a:pt x="252384" y="0"/>
                    </a:lnTo>
                    <a:cubicBezTo>
                      <a:pt x="267795" y="0"/>
                      <a:pt x="282576" y="6122"/>
                      <a:pt x="293473" y="17020"/>
                    </a:cubicBezTo>
                    <a:cubicBezTo>
                      <a:pt x="304371" y="27918"/>
                      <a:pt x="310493" y="42698"/>
                      <a:pt x="310493" y="58110"/>
                    </a:cubicBezTo>
                    <a:lnTo>
                      <a:pt x="310493" y="668261"/>
                    </a:lnTo>
                    <a:cubicBezTo>
                      <a:pt x="310493" y="683672"/>
                      <a:pt x="304371" y="698452"/>
                      <a:pt x="293473" y="709350"/>
                    </a:cubicBezTo>
                    <a:cubicBezTo>
                      <a:pt x="282576" y="720248"/>
                      <a:pt x="267795" y="726370"/>
                      <a:pt x="252384" y="726370"/>
                    </a:cubicBezTo>
                    <a:lnTo>
                      <a:pt x="0" y="726370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</p:sp>
          <p:sp>
            <p:nvSpPr>
              <p:cNvPr id="25" name="Freeform 25"/>
              <p:cNvSpPr/>
              <p:nvPr/>
            </p:nvSpPr>
            <p:spPr>
              <a:xfrm>
                <a:off x="0" y="5002232"/>
                <a:ext cx="14844449" cy="726370"/>
              </a:xfrm>
              <a:custGeom>
                <a:avLst/>
                <a:gdLst/>
                <a:ahLst/>
                <a:cxnLst/>
                <a:rect l="l" t="t" r="r" b="b"/>
                <a:pathLst>
                  <a:path w="14844449" h="726370">
                    <a:moveTo>
                      <a:pt x="0" y="0"/>
                    </a:moveTo>
                    <a:lnTo>
                      <a:pt x="14786339" y="0"/>
                    </a:lnTo>
                    <a:cubicBezTo>
                      <a:pt x="14801751" y="0"/>
                      <a:pt x="14816531" y="6122"/>
                      <a:pt x="14827428" y="17020"/>
                    </a:cubicBezTo>
                    <a:cubicBezTo>
                      <a:pt x="14838327" y="27918"/>
                      <a:pt x="14844449" y="42698"/>
                      <a:pt x="14844449" y="58110"/>
                    </a:cubicBezTo>
                    <a:lnTo>
                      <a:pt x="14844449" y="668261"/>
                    </a:lnTo>
                    <a:cubicBezTo>
                      <a:pt x="14844449" y="683672"/>
                      <a:pt x="14838327" y="698453"/>
                      <a:pt x="14827428" y="709350"/>
                    </a:cubicBezTo>
                    <a:cubicBezTo>
                      <a:pt x="14816531" y="720248"/>
                      <a:pt x="14801751" y="726370"/>
                      <a:pt x="14786339" y="726370"/>
                    </a:cubicBezTo>
                    <a:lnTo>
                      <a:pt x="0" y="726370"/>
                    </a:lnTo>
                    <a:close/>
                  </a:path>
                </a:pathLst>
              </a:custGeom>
              <a:solidFill>
                <a:srgbClr val="004AAD"/>
              </a:solidFill>
            </p:spPr>
          </p:sp>
          <p:sp>
            <p:nvSpPr>
              <p:cNvPr id="26" name="Freeform 26"/>
              <p:cNvSpPr/>
              <p:nvPr/>
            </p:nvSpPr>
            <p:spPr>
              <a:xfrm>
                <a:off x="0" y="751770"/>
                <a:ext cx="15473321" cy="726370"/>
              </a:xfrm>
              <a:custGeom>
                <a:avLst/>
                <a:gdLst/>
                <a:ahLst/>
                <a:cxnLst/>
                <a:rect l="l" t="t" r="r" b="b"/>
                <a:pathLst>
                  <a:path w="15473321" h="726370">
                    <a:moveTo>
                      <a:pt x="0" y="0"/>
                    </a:moveTo>
                    <a:lnTo>
                      <a:pt x="15415211" y="0"/>
                    </a:lnTo>
                    <a:cubicBezTo>
                      <a:pt x="15430622" y="0"/>
                      <a:pt x="15445403" y="6122"/>
                      <a:pt x="15456300" y="17020"/>
                    </a:cubicBezTo>
                    <a:cubicBezTo>
                      <a:pt x="15467199" y="27918"/>
                      <a:pt x="15473321" y="42698"/>
                      <a:pt x="15473321" y="58110"/>
                    </a:cubicBezTo>
                    <a:lnTo>
                      <a:pt x="15473321" y="668261"/>
                    </a:lnTo>
                    <a:cubicBezTo>
                      <a:pt x="15473321" y="700354"/>
                      <a:pt x="15447304" y="726370"/>
                      <a:pt x="15415211" y="726370"/>
                    </a:cubicBezTo>
                    <a:lnTo>
                      <a:pt x="0" y="726370"/>
                    </a:lnTo>
                    <a:close/>
                  </a:path>
                </a:pathLst>
              </a:custGeom>
              <a:solidFill>
                <a:srgbClr val="77838D"/>
              </a:solidFill>
            </p:spPr>
          </p:sp>
          <p:sp>
            <p:nvSpPr>
              <p:cNvPr id="27" name="Freeform 27"/>
              <p:cNvSpPr/>
              <p:nvPr/>
            </p:nvSpPr>
            <p:spPr>
              <a:xfrm>
                <a:off x="0" y="3252886"/>
                <a:ext cx="388117" cy="726370"/>
              </a:xfrm>
              <a:custGeom>
                <a:avLst/>
                <a:gdLst/>
                <a:ahLst/>
                <a:cxnLst/>
                <a:rect l="l" t="t" r="r" b="b"/>
                <a:pathLst>
                  <a:path w="388117" h="726370">
                    <a:moveTo>
                      <a:pt x="0" y="0"/>
                    </a:moveTo>
                    <a:lnTo>
                      <a:pt x="330007" y="0"/>
                    </a:lnTo>
                    <a:cubicBezTo>
                      <a:pt x="345419" y="0"/>
                      <a:pt x="360199" y="6122"/>
                      <a:pt x="371097" y="17020"/>
                    </a:cubicBezTo>
                    <a:cubicBezTo>
                      <a:pt x="381994" y="27918"/>
                      <a:pt x="388117" y="42699"/>
                      <a:pt x="388117" y="58110"/>
                    </a:cubicBezTo>
                    <a:lnTo>
                      <a:pt x="388117" y="668261"/>
                    </a:lnTo>
                    <a:cubicBezTo>
                      <a:pt x="388117" y="683672"/>
                      <a:pt x="381994" y="698453"/>
                      <a:pt x="371097" y="709350"/>
                    </a:cubicBezTo>
                    <a:cubicBezTo>
                      <a:pt x="360199" y="720248"/>
                      <a:pt x="345419" y="726370"/>
                      <a:pt x="330007" y="726370"/>
                    </a:cubicBezTo>
                    <a:lnTo>
                      <a:pt x="0" y="726370"/>
                    </a:lnTo>
                    <a:close/>
                  </a:path>
                </a:pathLst>
              </a:custGeom>
              <a:solidFill>
                <a:srgbClr val="77838D"/>
              </a:solidFill>
            </p:spPr>
          </p:sp>
          <p:sp>
            <p:nvSpPr>
              <p:cNvPr id="28" name="Freeform 28"/>
              <p:cNvSpPr/>
              <p:nvPr/>
            </p:nvSpPr>
            <p:spPr>
              <a:xfrm>
                <a:off x="0" y="5754002"/>
                <a:ext cx="15853532" cy="726370"/>
              </a:xfrm>
              <a:custGeom>
                <a:avLst/>
                <a:gdLst/>
                <a:ahLst/>
                <a:cxnLst/>
                <a:rect l="l" t="t" r="r" b="b"/>
                <a:pathLst>
                  <a:path w="15853532" h="726370">
                    <a:moveTo>
                      <a:pt x="0" y="0"/>
                    </a:moveTo>
                    <a:lnTo>
                      <a:pt x="15795422" y="0"/>
                    </a:lnTo>
                    <a:cubicBezTo>
                      <a:pt x="15810833" y="0"/>
                      <a:pt x="15825614" y="6122"/>
                      <a:pt x="15836511" y="17020"/>
                    </a:cubicBezTo>
                    <a:cubicBezTo>
                      <a:pt x="15847409" y="27918"/>
                      <a:pt x="15853532" y="42698"/>
                      <a:pt x="15853532" y="58110"/>
                    </a:cubicBezTo>
                    <a:lnTo>
                      <a:pt x="15853532" y="668261"/>
                    </a:lnTo>
                    <a:cubicBezTo>
                      <a:pt x="15853532" y="683672"/>
                      <a:pt x="15847409" y="698453"/>
                      <a:pt x="15836511" y="709350"/>
                    </a:cubicBezTo>
                    <a:cubicBezTo>
                      <a:pt x="15825614" y="720248"/>
                      <a:pt x="15810833" y="726370"/>
                      <a:pt x="15795422" y="726370"/>
                    </a:cubicBezTo>
                    <a:lnTo>
                      <a:pt x="0" y="726370"/>
                    </a:lnTo>
                    <a:close/>
                  </a:path>
                </a:pathLst>
              </a:custGeom>
              <a:solidFill>
                <a:srgbClr val="77838D"/>
              </a:solidFill>
            </p:spPr>
          </p:sp>
          <p:sp>
            <p:nvSpPr>
              <p:cNvPr id="29" name="Freeform 29"/>
              <p:cNvSpPr/>
              <p:nvPr/>
            </p:nvSpPr>
            <p:spPr>
              <a:xfrm>
                <a:off x="0" y="1503540"/>
                <a:ext cx="15967526" cy="726370"/>
              </a:xfrm>
              <a:custGeom>
                <a:avLst/>
                <a:gdLst/>
                <a:ahLst/>
                <a:cxnLst/>
                <a:rect l="l" t="t" r="r" b="b"/>
                <a:pathLst>
                  <a:path w="15967526" h="726370">
                    <a:moveTo>
                      <a:pt x="0" y="0"/>
                    </a:moveTo>
                    <a:lnTo>
                      <a:pt x="15909417" y="0"/>
                    </a:lnTo>
                    <a:cubicBezTo>
                      <a:pt x="15924828" y="0"/>
                      <a:pt x="15939608" y="6123"/>
                      <a:pt x="15950505" y="17020"/>
                    </a:cubicBezTo>
                    <a:cubicBezTo>
                      <a:pt x="15961404" y="27918"/>
                      <a:pt x="15967526" y="42698"/>
                      <a:pt x="15967526" y="58110"/>
                    </a:cubicBezTo>
                    <a:lnTo>
                      <a:pt x="15967526" y="668261"/>
                    </a:lnTo>
                    <a:cubicBezTo>
                      <a:pt x="15967526" y="683673"/>
                      <a:pt x="15961404" y="698453"/>
                      <a:pt x="15950505" y="709351"/>
                    </a:cubicBezTo>
                    <a:cubicBezTo>
                      <a:pt x="15939608" y="720248"/>
                      <a:pt x="15924828" y="726371"/>
                      <a:pt x="15909417" y="726371"/>
                    </a:cubicBezTo>
                    <a:lnTo>
                      <a:pt x="0" y="726371"/>
                    </a:lnTo>
                    <a:close/>
                  </a:path>
                </a:pathLst>
              </a:custGeom>
              <a:solidFill>
                <a:srgbClr val="9AA7B2"/>
              </a:solidFill>
            </p:spPr>
          </p:sp>
          <p:sp>
            <p:nvSpPr>
              <p:cNvPr id="30" name="Freeform 30"/>
              <p:cNvSpPr/>
              <p:nvPr/>
            </p:nvSpPr>
            <p:spPr>
              <a:xfrm>
                <a:off x="0" y="4004656"/>
                <a:ext cx="399543" cy="726370"/>
              </a:xfrm>
              <a:custGeom>
                <a:avLst/>
                <a:gdLst/>
                <a:ahLst/>
                <a:cxnLst/>
                <a:rect l="l" t="t" r="r" b="b"/>
                <a:pathLst>
                  <a:path w="399543" h="726370">
                    <a:moveTo>
                      <a:pt x="0" y="0"/>
                    </a:moveTo>
                    <a:lnTo>
                      <a:pt x="341433" y="0"/>
                    </a:lnTo>
                    <a:cubicBezTo>
                      <a:pt x="356845" y="0"/>
                      <a:pt x="371626" y="6122"/>
                      <a:pt x="382523" y="17020"/>
                    </a:cubicBezTo>
                    <a:cubicBezTo>
                      <a:pt x="393421" y="27918"/>
                      <a:pt x="399543" y="42699"/>
                      <a:pt x="399543" y="58110"/>
                    </a:cubicBezTo>
                    <a:lnTo>
                      <a:pt x="399543" y="668261"/>
                    </a:lnTo>
                    <a:cubicBezTo>
                      <a:pt x="399543" y="683673"/>
                      <a:pt x="393421" y="698453"/>
                      <a:pt x="382523" y="709351"/>
                    </a:cubicBezTo>
                    <a:cubicBezTo>
                      <a:pt x="371626" y="720249"/>
                      <a:pt x="356845" y="726371"/>
                      <a:pt x="341433" y="726371"/>
                    </a:cubicBezTo>
                    <a:lnTo>
                      <a:pt x="0" y="726371"/>
                    </a:lnTo>
                    <a:close/>
                  </a:path>
                </a:pathLst>
              </a:custGeom>
              <a:solidFill>
                <a:srgbClr val="9AA7B2"/>
              </a:solidFill>
            </p:spPr>
          </p:sp>
          <p:sp>
            <p:nvSpPr>
              <p:cNvPr id="31" name="Freeform 31"/>
              <p:cNvSpPr/>
              <p:nvPr/>
            </p:nvSpPr>
            <p:spPr>
              <a:xfrm>
                <a:off x="0" y="6505773"/>
                <a:ext cx="16362415" cy="726370"/>
              </a:xfrm>
              <a:custGeom>
                <a:avLst/>
                <a:gdLst/>
                <a:ahLst/>
                <a:cxnLst/>
                <a:rect l="l" t="t" r="r" b="b"/>
                <a:pathLst>
                  <a:path w="16362415" h="726370">
                    <a:moveTo>
                      <a:pt x="0" y="0"/>
                    </a:moveTo>
                    <a:lnTo>
                      <a:pt x="16304306" y="0"/>
                    </a:lnTo>
                    <a:cubicBezTo>
                      <a:pt x="16319717" y="0"/>
                      <a:pt x="16334498" y="6122"/>
                      <a:pt x="16345395" y="17020"/>
                    </a:cubicBezTo>
                    <a:cubicBezTo>
                      <a:pt x="16356293" y="27917"/>
                      <a:pt x="16362415" y="42698"/>
                      <a:pt x="16362415" y="58109"/>
                    </a:cubicBezTo>
                    <a:lnTo>
                      <a:pt x="16362415" y="668260"/>
                    </a:lnTo>
                    <a:cubicBezTo>
                      <a:pt x="16362415" y="683671"/>
                      <a:pt x="16356293" y="698452"/>
                      <a:pt x="16345395" y="709349"/>
                    </a:cubicBezTo>
                    <a:cubicBezTo>
                      <a:pt x="16334498" y="720247"/>
                      <a:pt x="16319717" y="726369"/>
                      <a:pt x="16304306" y="726369"/>
                    </a:cubicBezTo>
                    <a:lnTo>
                      <a:pt x="0" y="726369"/>
                    </a:lnTo>
                    <a:close/>
                  </a:path>
                </a:pathLst>
              </a:custGeom>
              <a:solidFill>
                <a:srgbClr val="9AA7B2"/>
              </a:solidFill>
            </p:spPr>
          </p:sp>
        </p:grpSp>
      </p:grpSp>
      <p:pic>
        <p:nvPicPr>
          <p:cNvPr id="32" name="Picture 32"/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7759356" y="-2186620"/>
            <a:ext cx="2695294" cy="2695294"/>
          </a:xfrm>
          <a:prstGeom prst="rect">
            <a:avLst/>
          </a:prstGeom>
        </p:spPr>
      </p:pic>
      <p:pic>
        <p:nvPicPr>
          <p:cNvPr id="33" name="Picture 33"/>
          <p:cNvPicPr>
            <a:picLocks noChangeAspect="1"/>
          </p:cNvPicPr>
          <p:nvPr/>
        </p:nvPicPr>
        <p:blipFill>
          <a:blip r:embed="rId4" cstate="print">
            <a:alphaModFix amt="10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2328316">
            <a:off x="43487" y="5679981"/>
            <a:ext cx="1131351" cy="12346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796</Words>
  <Application>Microsoft Office PowerPoint</Application>
  <PresentationFormat>Widescreen</PresentationFormat>
  <Paragraphs>151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1" baseType="lpstr">
      <vt:lpstr>Arial</vt:lpstr>
      <vt:lpstr>Arimo Bold</vt:lpstr>
      <vt:lpstr>Calibri</vt:lpstr>
      <vt:lpstr>Poppins</vt:lpstr>
      <vt:lpstr>Poppins Bold</vt:lpstr>
      <vt:lpstr>Poppins Bold Italics</vt:lpstr>
      <vt:lpstr>Poppins ExtraBold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Milena Romariz Peixoto</dc:creator>
  <cp:lastModifiedBy>Milena Romariz Peixoto</cp:lastModifiedBy>
  <cp:revision>2</cp:revision>
  <dcterms:created xsi:type="dcterms:W3CDTF">2022-05-26T19:58:54Z</dcterms:created>
  <dcterms:modified xsi:type="dcterms:W3CDTF">2022-05-26T20:02:27Z</dcterms:modified>
</cp:coreProperties>
</file>